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4"/>
  </p:notesMasterIdLst>
  <p:handoutMasterIdLst>
    <p:handoutMasterId r:id="rId95"/>
  </p:handoutMasterIdLst>
  <p:sldIdLst>
    <p:sldId id="375" r:id="rId5"/>
    <p:sldId id="378" r:id="rId6"/>
    <p:sldId id="471" r:id="rId7"/>
    <p:sldId id="495" r:id="rId8"/>
    <p:sldId id="501" r:id="rId9"/>
    <p:sldId id="493" r:id="rId10"/>
    <p:sldId id="432" r:id="rId11"/>
    <p:sldId id="449" r:id="rId12"/>
    <p:sldId id="423" r:id="rId13"/>
    <p:sldId id="544" r:id="rId14"/>
    <p:sldId id="433" r:id="rId15"/>
    <p:sldId id="440" r:id="rId16"/>
    <p:sldId id="545" r:id="rId17"/>
    <p:sldId id="434" r:id="rId18"/>
    <p:sldId id="435" r:id="rId19"/>
    <p:sldId id="438" r:id="rId20"/>
    <p:sldId id="472" r:id="rId21"/>
    <p:sldId id="436" r:id="rId22"/>
    <p:sldId id="439" r:id="rId23"/>
    <p:sldId id="437" r:id="rId24"/>
    <p:sldId id="450" r:id="rId25"/>
    <p:sldId id="442" r:id="rId26"/>
    <p:sldId id="443" r:id="rId27"/>
    <p:sldId id="546" r:id="rId28"/>
    <p:sldId id="547" r:id="rId29"/>
    <p:sldId id="548" r:id="rId30"/>
    <p:sldId id="444" r:id="rId31"/>
    <p:sldId id="445" r:id="rId32"/>
    <p:sldId id="441" r:id="rId33"/>
    <p:sldId id="446" r:id="rId34"/>
    <p:sldId id="431" r:id="rId35"/>
    <p:sldId id="451" r:id="rId36"/>
    <p:sldId id="448" r:id="rId37"/>
    <p:sldId id="453" r:id="rId38"/>
    <p:sldId id="549" r:id="rId39"/>
    <p:sldId id="454" r:id="rId40"/>
    <p:sldId id="455" r:id="rId41"/>
    <p:sldId id="456" r:id="rId42"/>
    <p:sldId id="457" r:id="rId43"/>
    <p:sldId id="458" r:id="rId44"/>
    <p:sldId id="459" r:id="rId45"/>
    <p:sldId id="460" r:id="rId46"/>
    <p:sldId id="461" r:id="rId47"/>
    <p:sldId id="469" r:id="rId48"/>
    <p:sldId id="462" r:id="rId49"/>
    <p:sldId id="463" r:id="rId50"/>
    <p:sldId id="464" r:id="rId51"/>
    <p:sldId id="465" r:id="rId52"/>
    <p:sldId id="466" r:id="rId53"/>
    <p:sldId id="468" r:id="rId54"/>
    <p:sldId id="485" r:id="rId55"/>
    <p:sldId id="486" r:id="rId56"/>
    <p:sldId id="487" r:id="rId57"/>
    <p:sldId id="489" r:id="rId58"/>
    <p:sldId id="490" r:id="rId59"/>
    <p:sldId id="473" r:id="rId60"/>
    <p:sldId id="497" r:id="rId61"/>
    <p:sldId id="498" r:id="rId62"/>
    <p:sldId id="500" r:id="rId63"/>
    <p:sldId id="504" r:id="rId64"/>
    <p:sldId id="508" r:id="rId65"/>
    <p:sldId id="509" r:id="rId66"/>
    <p:sldId id="510" r:id="rId67"/>
    <p:sldId id="511" r:id="rId68"/>
    <p:sldId id="512" r:id="rId69"/>
    <p:sldId id="513" r:id="rId70"/>
    <p:sldId id="514" r:id="rId71"/>
    <p:sldId id="515" r:id="rId72"/>
    <p:sldId id="377" r:id="rId73"/>
    <p:sldId id="488" r:id="rId74"/>
    <p:sldId id="452" r:id="rId75"/>
    <p:sldId id="447" r:id="rId76"/>
    <p:sldId id="505" r:id="rId77"/>
    <p:sldId id="506" r:id="rId78"/>
    <p:sldId id="470" r:id="rId79"/>
    <p:sldId id="491" r:id="rId80"/>
    <p:sldId id="492" r:id="rId81"/>
    <p:sldId id="507" r:id="rId82"/>
    <p:sldId id="502" r:id="rId83"/>
    <p:sldId id="494" r:id="rId84"/>
    <p:sldId id="503" r:id="rId85"/>
    <p:sldId id="475" r:id="rId86"/>
    <p:sldId id="476" r:id="rId87"/>
    <p:sldId id="477" r:id="rId88"/>
    <p:sldId id="479" r:id="rId89"/>
    <p:sldId id="481" r:id="rId90"/>
    <p:sldId id="482" r:id="rId91"/>
    <p:sldId id="483" r:id="rId92"/>
    <p:sldId id="484" r:id="rId9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340" autoAdjust="0"/>
  </p:normalViewPr>
  <p:slideViewPr>
    <p:cSldViewPr snapToGrid="0">
      <p:cViewPr varScale="1">
        <p:scale>
          <a:sx n="73" d="100"/>
          <a:sy n="73" d="100"/>
        </p:scale>
        <p:origin x="43" y="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2/19/2026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2/19/2026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8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88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189A-9821-7EBB-5136-32BA5A414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F4AF4-E41B-E567-FF8D-300FA4EFC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339EC5-9C67-30E6-75C8-5A1AD3451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DA635-04B4-D6FD-8B40-C4E9AD189E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798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556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36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937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48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968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573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58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90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51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73B6D-455D-4209-B394-52F7AECCC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DFD434-990B-402C-6739-B81398257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278C0-351F-45F9-53A3-64F689E2E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64C5C-2CF8-C4D8-2E0C-0E076548E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652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B7C73-836E-0230-4510-E469DE20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27542B-FEBD-748A-8B02-EB4074DA1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D1D35-62A1-C4A8-E078-40D9A3AB2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8EB73-08EC-7C53-9D63-D6F17918D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42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22E26-B8D6-2003-B2B4-F03743EA4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E70CA-4FE9-32DA-8076-63466D17C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8DE50-2C5C-5AF6-9B4A-781D9F72F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8B59A-7EDE-36FC-714F-C8879BA29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309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666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4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997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551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343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851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797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40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EF187-AF18-BCD7-5AA8-DAFC7BD44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218349-2402-C3B3-A5CE-B248CF606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D8FCB-4A5D-03E0-0C69-E0D91E5DA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6DE50-426B-DD2C-1EA2-B19E887A4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866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75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24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625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78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235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4254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3213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4095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8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3DC7-DA44-E330-AB22-239FEB923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D9626-3687-3B7C-AC90-27CE702B5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DA9F0-9501-BB94-2461-9C4BAC5B7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F1CE0-1603-EE81-5B81-F9D1A2C82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46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998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837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1011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001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5755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223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3005-F0B4-77D7-502F-A21653FB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BA083C-0397-EA8C-EA30-6D18F6A80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AD6DC-967F-394E-845B-9B388B578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9F739-F365-5E4F-231F-17004FE59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0149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20872-EA73-5885-747A-E45043CF0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D19DCE-1CAD-616E-7CC7-A0CC2786B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1735B-C091-2B34-4D6D-5BD47A88C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43B22-3D9B-9762-9D0A-C9A8CD74B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9510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C5D2C-A78C-E4E3-0FEA-6451C8F91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7EF0B5-CDF1-679C-7B25-36DE18480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03583-E6FD-5BA5-8756-80CF2EA77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4C04C-AEA1-DC7E-C925-30E42952C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190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3403D-1ECA-F0B4-55E4-991D1139D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60ACE-738B-06CA-47EC-6E8C5FCDB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583157-07E1-3675-B269-500665FBC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A2CA-A799-6F65-CED6-84A5DB519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641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588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C21D-D582-3DD4-CFFA-79AB14A15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590A1-4D96-6E49-E181-0DA8BFDC1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077131-717B-B8E6-986F-A98693E04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C1F15-B5DD-2D3A-1987-28E485233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3468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5D599-0E75-31E8-A7A5-2D8632779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D568B-96C6-E9C3-2048-84C8CDFAC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2158C6-D0B3-7978-B620-A27A27D00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595BB-DC7C-20C1-1932-8D829B6B1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4796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1E54D-A967-96A6-2346-C9E025C13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DB9C3-A219-C7C0-75BC-C2075D0F7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8427F-7180-25A7-A220-58733BF33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9932-070D-28B3-06F1-9B76781063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0349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A0C5B-37BE-E06A-2BDD-80FDDAFF3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B1D56-3DED-81D0-F3BC-1A859EF96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A875F-E191-C22A-0FEC-35611C6BE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BE7F3-C796-1C7F-5229-8CC1BE287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2147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06A95-F4E5-B693-FE60-9E1BFD7F5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FCF5F-CD1E-E5AD-164B-141BB7F6C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6B090B-8D40-223D-A2C4-9E8BE3464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806F1-EFAE-8948-83F5-056ECDAF3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989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65475-EAB8-A0F9-AE71-8D5F88B2F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2D853-7C8B-E256-4CB3-7202DD55E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30FEF-E458-C93E-283B-E5B8E3A70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8D2DB-7C13-D956-86EE-6B20E2DB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2419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AFAA0-A2C4-A36E-0AB2-4D04D80D1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A1538-6872-D9E8-B588-0D18F6E46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71F5D-8392-99B2-956F-867BAD1F4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ECF61-1B8B-0EE7-6DCC-AB0243585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682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AB7DB-2241-A016-19B9-C8115D7F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65429-95C1-0E53-9F4A-F11F6BC31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9BFC1-BA87-1FB8-F100-2130A5718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FEC97-B854-726F-92BF-3000D1439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6575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7D54-E521-EA7E-0CD1-26AA07BC7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6C141-10A8-3408-D66D-F6D8D42A05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C93CD-1886-4327-A6F5-B0E53C52F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7D728-1C76-50C3-4127-ED30ABAE0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948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46CA4-7A1F-61E6-C1DC-74714BCEB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6F1A58-834A-8416-A77E-8878007AE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CC414-9B92-4459-37CC-BB72DD35A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4EEDA-0933-A331-F35D-79A92D958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812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83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51085-035A-C65C-9258-67740E0E9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50828A-879D-3728-0297-EB8C385E8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C51C58-6FF1-B46F-B38C-636523988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1A4E7-8B19-D0A7-1FB4-68FD7A8AD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6022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717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7517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946D1-B3D2-39F4-B998-29267D31F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1AE30-6C0E-BA8C-C81C-B89BBC5F1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B6F5F-96BC-70E4-7FC9-B37B06F21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68A0A-1101-0DBE-539C-3548C8E33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9135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56832-4E28-D6B6-789C-5167C8B7E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22F401-D65C-E8DA-6FE1-4F97A269F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BEA954-4365-4D4E-2BB5-2532363A7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DF882-A684-A270-FEFB-BBB0D052D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0668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1951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6681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2865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D0C0F-99B6-EBE6-0102-9DB0029CE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29676E-D339-37F4-AD89-93987EB87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450A4-A57D-B495-9DBA-0EE0A87B7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ACB32-2D80-A62A-99BD-FCE98C503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609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5155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53297-DF53-8325-F3A0-6E556D45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5CF2F-FE55-AC8A-C133-641E25A5F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461449-819A-EC98-447E-610E7BEFF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0109D-2516-658B-3129-139E9E00E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7586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6302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876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4495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0312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1855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96648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1255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44588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096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E5430-60AB-8D6C-A2D9-28EE64C94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5B2C7-EC12-0A86-A0E9-197905FB4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BCBD6-DD7B-A174-E13E-7AE0F4F99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394F0-07D6-9BEC-997D-767C4617E4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9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765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6" r:id="rId2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hyperlink" Target="https://arxiv.org/pdf/1905.11946.pdf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arxiv.org/pdf/1905.11946.pdf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0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905.11946.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arxiv.org/pdf/2002.05709.pdf" TargetMode="External"/><Relationship Id="rId9" Type="http://schemas.openxmlformats.org/officeDocument/2006/relationships/image" Target="../media/image3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ltzmann_distributio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01.03545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12.08059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70.png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aperswithcode.com/method/gelu" TargetMode="External"/><Relationship Id="rId4" Type="http://schemas.openxmlformats.org/officeDocument/2006/relationships/image" Target="../media/image7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5.png"/><Relationship Id="rId4" Type="http://schemas.openxmlformats.org/officeDocument/2006/relationships/image" Target="../media/image7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3.14030.pdf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hyperlink" Target="https://arxiv.org/pdf/2103.14030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ayakpaul/Sharpness-Aware-Minimization-TensorFlow" TargetMode="External"/><Relationship Id="rId4" Type="http://schemas.openxmlformats.org/officeDocument/2006/relationships/hyperlink" Target="https://arxiv.org/pdf/2010.01412.pdf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01412.pdf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106.01548.pdf" TargetMode="External"/><Relationship Id="rId4" Type="http://schemas.openxmlformats.org/officeDocument/2006/relationships/image" Target="../media/image7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hyperlink" Target="https://arxiv.org/pdf/2106.01548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2023, 2024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2025, 2026,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and Transformers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B3890-E3F3-BD0B-6A54-6CAB64F0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04EF-2BF0-BD0D-FA8E-54D38F00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B07F76A-5D2D-F6F4-01F7-D41C9F4BA798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operate on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 are a natural concept for NLP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 can tokenize an image by dividing into patches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Patches are flattened into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 vectors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with concatenated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7057D-A04E-07C7-1806-5BE077827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334" y="3139760"/>
            <a:ext cx="1040601" cy="1005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5D667B-980C-5DE4-AA2E-E3C5BDED3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144" y="3139760"/>
            <a:ext cx="1017733" cy="1017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C6B47F-4839-1A3F-F0C2-68F5C8BF0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61" y="3139760"/>
            <a:ext cx="965715" cy="1017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ACA9F8-44A7-F2BE-C2A9-ECCB47245E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372" y="4171997"/>
            <a:ext cx="1080979" cy="104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AF8A2F-71B2-F958-09EB-2522958D6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5144" y="4171997"/>
            <a:ext cx="1047817" cy="10351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6F9929-C8A7-CF74-0A9A-552E4F31D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2754" y="4170113"/>
            <a:ext cx="966440" cy="9909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CFC51-1D21-53CF-16FA-60B98CAE38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579" y="3057775"/>
            <a:ext cx="3221916" cy="2174222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92EE798-6AB4-EBCC-B7A9-2BD556289B7F}"/>
              </a:ext>
            </a:extLst>
          </p:cNvPr>
          <p:cNvSpPr/>
          <p:nvPr/>
        </p:nvSpPr>
        <p:spPr>
          <a:xfrm>
            <a:off x="4281970" y="3613371"/>
            <a:ext cx="2571077" cy="111348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Tokenize Image</a:t>
            </a:r>
          </a:p>
        </p:txBody>
      </p:sp>
    </p:spTree>
    <p:extLst>
      <p:ext uri="{BB962C8B-B14F-4D97-AF65-F5344CB8AC3E}">
        <p14:creationId xmlns:p14="http://schemas.microsoft.com/office/powerpoint/2010/main" val="326396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Three input token vectors of dimension: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Q: query token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K: key token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V: value token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computed from dot product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K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  <a:blipFill>
                <a:blip r:embed="rId3"/>
                <a:stretch>
                  <a:fillRect l="-1467" t="-1326" r="-3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2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0177BE-A656-4ACF-6E0C-1C2E614B6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264" y="1635470"/>
            <a:ext cx="2266198" cy="4296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538" y="1726039"/>
                <a:ext cx="9296055" cy="58459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5. Attention is applied to the values;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8" y="1726039"/>
                <a:ext cx="9296055" cy="584597"/>
              </a:xfrm>
              <a:prstGeom prst="rect">
                <a:avLst/>
              </a:prstGeom>
              <a:blipFill>
                <a:blip r:embed="rId4"/>
                <a:stretch>
                  <a:fillRect l="-1311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246132" y="6009490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CAE09B-2F38-962D-EC43-0460473C892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487593" y="2018338"/>
            <a:ext cx="854943" cy="1514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223" y="2545796"/>
                <a:ext cx="6944420" cy="1076724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4. Nonlinear activation of scaled dot product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similarity</a:t>
                </a: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;</a:t>
                </a:r>
                <a:r>
                  <a:rPr lang="en-US" sz="2800" b="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A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𝑠𝑜𝑓𝑡𝑚𝑎𝑥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23" y="2545796"/>
                <a:ext cx="6944420" cy="1076724"/>
              </a:xfrm>
              <a:prstGeom prst="rect">
                <a:avLst/>
              </a:prstGeom>
              <a:blipFill>
                <a:blip r:embed="rId6"/>
                <a:stretch>
                  <a:fillRect t="-5682" r="-790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3E260B-913D-8ABF-F6AE-04695FE7048D}"/>
              </a:ext>
            </a:extLst>
          </p:cNvPr>
          <p:cNvSpPr txBox="1">
            <a:spLocks/>
          </p:cNvSpPr>
          <p:nvPr/>
        </p:nvSpPr>
        <p:spPr>
          <a:xfrm>
            <a:off x="670561" y="3894929"/>
            <a:ext cx="6428508" cy="89870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Mask prevents ‘backward’ information leakage in token sequence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1607DA-6FCA-B104-5012-85DA32BA3896}"/>
              </a:ext>
            </a:extLst>
          </p:cNvPr>
          <p:cNvCxnSpPr>
            <a:cxnSpLocks/>
          </p:cNvCxnSpPr>
          <p:nvPr/>
        </p:nvCxnSpPr>
        <p:spPr>
          <a:xfrm flipV="1">
            <a:off x="6897189" y="2893312"/>
            <a:ext cx="3021726" cy="4664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67D0-150C-8C04-9CC9-19C45127E852}"/>
              </a:ext>
            </a:extLst>
          </p:cNvPr>
          <p:cNvCxnSpPr>
            <a:cxnSpLocks/>
          </p:cNvCxnSpPr>
          <p:nvPr/>
        </p:nvCxnSpPr>
        <p:spPr>
          <a:xfrm flipV="1">
            <a:off x="6733309" y="3618490"/>
            <a:ext cx="3000955" cy="598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6876" y="4921210"/>
                <a:ext cx="6057488" cy="101120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Scale the dot product similarity;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76" y="4921210"/>
                <a:ext cx="6057488" cy="1011207"/>
              </a:xfrm>
              <a:prstGeom prst="rect">
                <a:avLst/>
              </a:prstGeom>
              <a:blipFill>
                <a:blip r:embed="rId7"/>
                <a:stretch>
                  <a:fillRect l="-2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538" y="5918286"/>
                <a:ext cx="8817653" cy="47678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1. Dot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product similarity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between the query and key;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8" y="5918286"/>
                <a:ext cx="8817653" cy="476781"/>
              </a:xfrm>
              <a:prstGeom prst="rect">
                <a:avLst/>
              </a:prstGeom>
              <a:blipFill>
                <a:blip r:embed="rId8"/>
                <a:stretch>
                  <a:fillRect l="-1382" t="-12821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BB82D7-5F9E-E029-4209-E63F2BAB2073}"/>
              </a:ext>
            </a:extLst>
          </p:cNvPr>
          <p:cNvCxnSpPr>
            <a:cxnSpLocks/>
          </p:cNvCxnSpPr>
          <p:nvPr/>
        </p:nvCxnSpPr>
        <p:spPr>
          <a:xfrm flipV="1">
            <a:off x="7099069" y="4333765"/>
            <a:ext cx="2866341" cy="1011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BD48CE-5CEA-F5F0-83A0-4FB2AABCC9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9009191" y="5133905"/>
            <a:ext cx="846652" cy="1022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0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8187-B01F-91CD-1B82-9DCEBFA8C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1D264-03C0-50F6-0854-5BBDA2F1B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EFF14-C686-8A89-953B-038BDB7585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arises from the similarity between the query and the key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types of queries might we try?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text string or prompt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Example, “Find animals in this image”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Another image token from the same or a different image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 similarity search over tokens (patches)   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0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scaled dot-product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 attention  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self attention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vectorized token pixel values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words, self attention is scaled dot product attention of the image tokens with themselves       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  <a:blipFill>
                <a:blip r:embed="rId3"/>
                <a:stretch>
                  <a:fillRect l="-1389" t="-1326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6151BE-3779-8917-2918-764EEF4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114" y="1578498"/>
            <a:ext cx="2266198" cy="4296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246132" y="599489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1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architectures 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multiple scaled dot-product self attention heads to create richer feature map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Each head creates different map </a:t>
                </a:r>
              </a:p>
              <a:p>
                <a:pPr lvl="1"/>
                <a:r>
                  <a:rPr lang="en-US" sz="2400">
                    <a:latin typeface="+mn-lt"/>
                    <a:cs typeface="Segoe UI" panose="020B0502040204020203" pitchFamily="34" charset="0"/>
                  </a:rPr>
                  <a:t>Each map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put attention on different features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Analogous to CNN multi-channel feature maps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Learned linear weighted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ensures each attention map is different          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  <a:blipFill>
                <a:blip r:embed="rId3"/>
                <a:stretch>
                  <a:fillRect l="-1445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376" y="1451358"/>
            <a:ext cx="3627240" cy="46924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06D521-3947-2D2B-2BBB-8B1523EAF559}"/>
              </a:ext>
            </a:extLst>
          </p:cNvPr>
          <p:cNvCxnSpPr>
            <a:cxnSpLocks/>
          </p:cNvCxnSpPr>
          <p:nvPr/>
        </p:nvCxnSpPr>
        <p:spPr>
          <a:xfrm>
            <a:off x="5701553" y="3119718"/>
            <a:ext cx="2743200" cy="2151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28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21502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1635" y="2947969"/>
                <a:ext cx="6523962" cy="94141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3. Concatenate output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h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heads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635" y="2947969"/>
                <a:ext cx="6523962" cy="941419"/>
              </a:xfrm>
              <a:prstGeom prst="rect">
                <a:avLst/>
              </a:prstGeom>
              <a:blipFill>
                <a:blip r:embed="rId5"/>
                <a:stretch>
                  <a:fillRect l="-1963" t="-6494" r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1412968"/>
                <a:ext cx="7519264" cy="92321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Mixing output tokens by linear weighting of multi-head output by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1412968"/>
                <a:ext cx="7519264" cy="923212"/>
              </a:xfrm>
              <a:prstGeom prst="rect">
                <a:avLst/>
              </a:prstGeom>
              <a:blipFill>
                <a:blip r:embed="rId6"/>
                <a:stretch>
                  <a:fillRect l="-1703" t="-6623" b="-4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6BC410-830D-88B4-E5F9-8958C985D6E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75597" y="2696901"/>
            <a:ext cx="1466114" cy="721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Multi-headed dot product self-attention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𝑎𝑡𝑡𝑒𝑛𝑡𝑖𝑜𝑛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  <a:blipFill>
                <a:blip r:embed="rId7"/>
                <a:stretch>
                  <a:fillRect l="-1870"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DD4D21-A179-9280-9907-A327DDC744B2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7529321" y="3745068"/>
            <a:ext cx="1160092" cy="870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79" y="5342061"/>
                <a:ext cx="8531848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1. Linear weighting of inputs with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Ensures independent attention per head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9" y="5342061"/>
                <a:ext cx="8531848" cy="1168901"/>
              </a:xfrm>
              <a:prstGeom prst="rect">
                <a:avLst/>
              </a:prstGeom>
              <a:blipFill>
                <a:blip r:embed="rId8"/>
                <a:stretch>
                  <a:fillRect l="-1429" t="-4688" r="-857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C76A24-66F5-0D32-7941-11EF8E7F09EA}"/>
              </a:ext>
            </a:extLst>
          </p:cNvPr>
          <p:cNvCxnSpPr>
            <a:cxnSpLocks/>
          </p:cNvCxnSpPr>
          <p:nvPr/>
        </p:nvCxnSpPr>
        <p:spPr>
          <a:xfrm flipV="1">
            <a:off x="8473440" y="4974387"/>
            <a:ext cx="2534084" cy="705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6CBF76-A6BA-2375-3FF2-115C563C631B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1469213" cy="697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A33D0-758C-23C6-6DFE-F2C8C14114F0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338231" cy="642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BCA652-BBF6-EE08-BF4A-DCE36D1CDEDC}"/>
              </a:ext>
            </a:extLst>
          </p:cNvPr>
          <p:cNvCxnSpPr>
            <a:cxnSpLocks/>
          </p:cNvCxnSpPr>
          <p:nvPr/>
        </p:nvCxnSpPr>
        <p:spPr>
          <a:xfrm flipV="1">
            <a:off x="7955280" y="2028255"/>
            <a:ext cx="1802178" cy="569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5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22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Transformer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01881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comprises multiple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transformer layers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78927" y="636422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AFCFD-105B-73BF-A267-08D20944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250" y="1278720"/>
            <a:ext cx="3453491" cy="499471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594056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multiple transformer layers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Is an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Each transformer layer is composed of three units   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Encode inputs </a:t>
            </a:r>
            <a:r>
              <a:rPr lang="en-US" sz="240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of new data values – image    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Encode outputs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from </a:t>
            </a:r>
            <a:r>
              <a:rPr lang="en-US" sz="24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previous layers   </a:t>
            </a:r>
          </a:p>
          <a:p>
            <a:pPr lvl="1"/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Output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producing probabilities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C61A27-B11B-EC63-00C9-C71458D683AA}"/>
              </a:ext>
            </a:extLst>
          </p:cNvPr>
          <p:cNvSpPr/>
          <p:nvPr/>
        </p:nvSpPr>
        <p:spPr>
          <a:xfrm>
            <a:off x="8412480" y="3009682"/>
            <a:ext cx="1525742" cy="314553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9795EA-E98B-D460-B376-FD5554EE48CB}"/>
              </a:ext>
            </a:extLst>
          </p:cNvPr>
          <p:cNvSpPr/>
          <p:nvPr/>
        </p:nvSpPr>
        <p:spPr>
          <a:xfrm>
            <a:off x="10144825" y="3859681"/>
            <a:ext cx="1525742" cy="24543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7DA2CD-97C3-16B1-426D-7C9AB41BAEE6}"/>
              </a:ext>
            </a:extLst>
          </p:cNvPr>
          <p:cNvSpPr/>
          <p:nvPr/>
        </p:nvSpPr>
        <p:spPr>
          <a:xfrm>
            <a:off x="10144825" y="1278720"/>
            <a:ext cx="1525742" cy="24973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3686" y="898447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self attention head for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input encoder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793634" y="5610348"/>
            <a:ext cx="7258801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Linear embedding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0632D-3612-E6EF-05C5-D77368099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851" y="1723817"/>
            <a:ext cx="2374560" cy="43184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E1021-A2F6-DC0C-2DB0-625DBFE02F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8052435" y="5237576"/>
            <a:ext cx="2121712" cy="661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of inputs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𝑝𝑜𝑠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10000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10000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  <a:blipFill>
                <a:blip r:embed="rId5"/>
                <a:stretch>
                  <a:fillRect l="-1931" t="-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7552" y="4554427"/>
            <a:ext cx="1261299" cy="3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2977515" y="3140427"/>
            <a:ext cx="599768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Multi-head dot product self-attention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975202" y="3429164"/>
            <a:ext cx="1198945" cy="189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5206365" y="1694093"/>
            <a:ext cx="265658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Residual loops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1958165" cy="31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65DC72-7088-6136-2A5A-38A05B39D3E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2033400" cy="1236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446917" y="2451820"/>
            <a:ext cx="7691243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4. Fully connected layer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8138160" y="2485465"/>
            <a:ext cx="2035987" cy="255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8" grpId="0"/>
      <p:bldP spid="24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revolutionized natural language processing (NLP)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But, CV is not the same as NLP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is a 1-dimensional problem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tokens less dense than pixels in an image 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range is greater in images   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CC48738A-FAAB-7EDD-57AA-7C358CA0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332" y="1148624"/>
            <a:ext cx="2439087" cy="4893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multi-headed self attention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output decoder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340717" y="5146533"/>
            <a:ext cx="7311667" cy="114736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Multi-head self-attention with K, Q from input encoder and V from previous layer encoder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02604" y="630645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8423909" y="4784567"/>
            <a:ext cx="13509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1114425" y="3791963"/>
            <a:ext cx="822055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Fully connected network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334983" y="4014807"/>
            <a:ext cx="596095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2245540" y="1638517"/>
            <a:ext cx="6550621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6.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Softmax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squashes output to probabilities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796161" y="1927254"/>
            <a:ext cx="1134917" cy="276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878886" y="2289220"/>
            <a:ext cx="668205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Linear weighting of multi-head output by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560945" y="2577957"/>
            <a:ext cx="2308860" cy="166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E95579B-F749-4B1F-ED2F-F52AAAA17855}"/>
              </a:ext>
            </a:extLst>
          </p:cNvPr>
          <p:cNvSpPr txBox="1">
            <a:spLocks/>
          </p:cNvSpPr>
          <p:nvPr/>
        </p:nvSpPr>
        <p:spPr>
          <a:xfrm>
            <a:off x="1029802" y="4495830"/>
            <a:ext cx="739410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2. Residual loop of V from previous layer encoder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8791A7BF-019F-273F-906E-8136F4989283}"/>
              </a:ext>
            </a:extLst>
          </p:cNvPr>
          <p:cNvSpPr txBox="1">
            <a:spLocks/>
          </p:cNvSpPr>
          <p:nvPr/>
        </p:nvSpPr>
        <p:spPr>
          <a:xfrm>
            <a:off x="6475095" y="3102264"/>
            <a:ext cx="252750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4. Residual loop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101328-91FD-7883-9C78-5A005EC28C2B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9002604" y="3391001"/>
            <a:ext cx="928474" cy="55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FE0A4EDF-F9A4-A444-AA17-E6AD24C2DB53}"/>
              </a:ext>
            </a:extLst>
          </p:cNvPr>
          <p:cNvSpPr txBox="1">
            <a:spLocks/>
          </p:cNvSpPr>
          <p:nvPr/>
        </p:nvSpPr>
        <p:spPr>
          <a:xfrm>
            <a:off x="8821596" y="5535549"/>
            <a:ext cx="929492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K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Q</a:t>
            </a: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07DDF4A2-43D5-8815-9BE5-C2EE2D394348}"/>
              </a:ext>
            </a:extLst>
          </p:cNvPr>
          <p:cNvSpPr txBox="1">
            <a:spLocks/>
          </p:cNvSpPr>
          <p:nvPr/>
        </p:nvSpPr>
        <p:spPr>
          <a:xfrm>
            <a:off x="10449122" y="5937120"/>
            <a:ext cx="485775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V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DD7AD1-98D1-0E85-0C57-3146A204ECE7}"/>
              </a:ext>
            </a:extLst>
          </p:cNvPr>
          <p:cNvCxnSpPr>
            <a:cxnSpLocks/>
          </p:cNvCxnSpPr>
          <p:nvPr/>
        </p:nvCxnSpPr>
        <p:spPr>
          <a:xfrm>
            <a:off x="7606665" y="5595968"/>
            <a:ext cx="1214931" cy="2752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74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24" grpId="0"/>
      <p:bldP spid="34" grpId="0"/>
      <p:bldP spid="60" grpId="0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Vision Transformer (</a:t>
            </a:r>
            <a:r>
              <a:rPr lang="en-US" sz="4400" dirty="0" err="1">
                <a:latin typeface="+mn-lt"/>
              </a:rPr>
              <a:t>ViT</a:t>
            </a:r>
            <a:r>
              <a:rPr lang="en-US" sz="4400" dirty="0">
                <a:latin typeface="+mn-lt"/>
              </a:rPr>
              <a:t>)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33702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Vision Transformer (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)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775677"/>
            <a:ext cx="11229894" cy="6059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We now have all the components to put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together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892697" y="1312768"/>
            <a:ext cx="5451676" cy="9249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Fully connected multi-layer classifier uses attention feature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882366" y="5653122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2706F-20F8-672A-BF01-C4A8E5AC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62" y="1320606"/>
            <a:ext cx="5698766" cy="42534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A7192C-BB6A-8EAE-D49D-239F2076F9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44373" y="1775246"/>
            <a:ext cx="409455" cy="43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A7EC06-0CE1-9FD2-C1DB-005CA3314827}"/>
              </a:ext>
            </a:extLst>
          </p:cNvPr>
          <p:cNvSpPr txBox="1">
            <a:spLocks/>
          </p:cNvSpPr>
          <p:nvPr/>
        </p:nvSpPr>
        <p:spPr>
          <a:xfrm>
            <a:off x="2914995" y="6202125"/>
            <a:ext cx="4833241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2. Sequence of patches, tokens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D104-524C-88D3-CDDC-83058FED985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748236" y="5253771"/>
            <a:ext cx="1212884" cy="1251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C8DF70-A3AF-3D15-A1D5-4F8AC76E28CA}"/>
              </a:ext>
            </a:extLst>
          </p:cNvPr>
          <p:cNvSpPr txBox="1">
            <a:spLocks/>
          </p:cNvSpPr>
          <p:nvPr/>
        </p:nvSpPr>
        <p:spPr>
          <a:xfrm>
            <a:off x="594361" y="5676200"/>
            <a:ext cx="5501639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Partition input image into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37E906-7988-00DF-5B6D-363086FC755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096000" y="5293166"/>
            <a:ext cx="437063" cy="6859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E9CE9CF-EF84-361C-ACF8-D5E5736B8679}"/>
              </a:ext>
            </a:extLst>
          </p:cNvPr>
          <p:cNvSpPr txBox="1">
            <a:spLocks/>
          </p:cNvSpPr>
          <p:nvPr/>
        </p:nvSpPr>
        <p:spPr>
          <a:xfrm>
            <a:off x="75072" y="4796596"/>
            <a:ext cx="6343090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Sequence of linear position encodings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D2A46-D592-A559-B45E-140EFB2914FE}"/>
              </a:ext>
            </a:extLst>
          </p:cNvPr>
          <p:cNvCxnSpPr>
            <a:cxnSpLocks/>
          </p:cNvCxnSpPr>
          <p:nvPr/>
        </p:nvCxnSpPr>
        <p:spPr>
          <a:xfrm flipV="1">
            <a:off x="6026607" y="4163138"/>
            <a:ext cx="449460" cy="7234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Layers of multi-headed dot product attention alternating with fully-connected layers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=12,16</m:t>
                    </m:r>
                  </m:oMath>
                </a14:m>
                <a:r>
                  <a:rPr lang="en-US" sz="2400" b="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𝑙𝑎𝑦𝑒𝑟𝑠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 24, 32 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  <a:blipFill>
                <a:blip r:embed="rId5"/>
                <a:stretch>
                  <a:fillRect l="-2229" t="-2681" r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2A67A8-F326-185D-2A6B-96B9149D72E0}"/>
              </a:ext>
            </a:extLst>
          </p:cNvPr>
          <p:cNvCxnSpPr>
            <a:cxnSpLocks/>
          </p:cNvCxnSpPr>
          <p:nvPr/>
        </p:nvCxnSpPr>
        <p:spPr>
          <a:xfrm flipV="1">
            <a:off x="5135979" y="3217762"/>
            <a:ext cx="2624846" cy="1544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4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  <p:bldP spid="20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Use Patches?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have high model capacity and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Model complexity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where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n =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number of pixels</a:t>
                </a:r>
              </a:p>
              <a:p>
                <a:pPr lvl="1"/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Quadratic complexity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limits resolution and application of transformers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full size image: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4 tensors per-head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×12×4=1152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learned weight tensors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With input dimensions 253 x 253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1152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253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𝟒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𝟕</m:t>
                        </m:r>
                      </m:sup>
                    </m:sSup>
                  </m:oMath>
                </a14:m>
                <a:endParaRPr lang="en-US" sz="24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using patches: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10 tensors per-head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Patch dimensions 32 x 32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Number of parameters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1152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𝟐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𝟔</m:t>
                        </m:r>
                      </m:sup>
                    </m:sSup>
                  </m:oMath>
                </a14:m>
                <a:endParaRPr lang="en-US" sz="2400" b="1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  <a:blipFill>
                <a:blip r:embed="rId3"/>
                <a:stretch>
                  <a:fillRect l="-1058" t="-1094" b="-7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838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DCDDE-C82D-83D6-5C5A-C155DE199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EE51-EFE7-8A20-4A20-9804C129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0EB36-C023-9197-B19A-B85791CEE1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022889"/>
            <a:ext cx="11525250" cy="63349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permutation invariant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respect to the tokens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88F46-B9B5-03AE-BCAD-B46A76112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55" y="4255078"/>
            <a:ext cx="1040601" cy="1005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66516-1FE7-78FC-895B-1654BD525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240" y="4277736"/>
            <a:ext cx="1017733" cy="1017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FF1460-5AEF-B38E-B560-2D711EBD7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057" y="4277736"/>
            <a:ext cx="965715" cy="1017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6A9A1-7898-EB09-8A31-E657563D4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052" y="5295469"/>
            <a:ext cx="1080979" cy="1048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41C0B1-8FF1-BF23-1068-417EAFC43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1240" y="5309973"/>
            <a:ext cx="1047817" cy="1035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75E621-383A-3FE9-9F16-AC271F168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8325" y="5332115"/>
            <a:ext cx="966440" cy="990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E04B97-B1FA-F50A-713F-971356DFE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999" y="5240500"/>
            <a:ext cx="1040601" cy="1005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366375-0C34-CC51-68E9-3676395B9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8075" y="4158423"/>
            <a:ext cx="1047817" cy="10351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8E56BD-AD9E-38DB-0E97-3210E5E9D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937" y="4173456"/>
            <a:ext cx="1040601" cy="10051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48630B-84EE-1907-62F5-3DA3DACFB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315" y="4175883"/>
            <a:ext cx="965715" cy="1017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2623A-33F7-06F8-8EA7-FEEF1996C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597" y="5218914"/>
            <a:ext cx="1080979" cy="1048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ACE293-985B-7CCC-3DBE-949BE6D2CA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4650" y="5218914"/>
            <a:ext cx="966440" cy="990907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BE8D2A6-2FD5-5541-345E-68719F979785}"/>
              </a:ext>
            </a:extLst>
          </p:cNvPr>
          <p:cNvSpPr txBox="1">
            <a:spLocks/>
          </p:cNvSpPr>
          <p:nvPr/>
        </p:nvSpPr>
        <p:spPr>
          <a:xfrm>
            <a:off x="1322521" y="2205026"/>
            <a:ext cx="3667932" cy="1803869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Tokens for a transformer model can be created with any spatial relationship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19C0C47-663B-A531-3529-BFF0EEA562BC}"/>
              </a:ext>
            </a:extLst>
          </p:cNvPr>
          <p:cNvSpPr txBox="1">
            <a:spLocks/>
          </p:cNvSpPr>
          <p:nvPr/>
        </p:nvSpPr>
        <p:spPr>
          <a:xfrm>
            <a:off x="6473126" y="2205026"/>
            <a:ext cx="4396353" cy="1803869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Tokens created from these patches are the same since transformer is permutation invariant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47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39702-B974-9103-12BE-552F67783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9AD2-7279-3255-6884-DB179A66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B656C-D7E7-A956-FBAD-C4866FE27B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022888"/>
            <a:ext cx="11525250" cy="55587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permutation invariant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respect to the tokens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Image patch and token ordering should preserve spatial relationships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are not permutation invariant and naturally preserve spatial relationships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We apply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positional encoding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tokens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Position in color channel, x and y dimensions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Append positional encoding vector to image patch token  </a:t>
            </a:r>
          </a:p>
        </p:txBody>
      </p:sp>
    </p:spTree>
    <p:extLst>
      <p:ext uri="{BB962C8B-B14F-4D97-AF65-F5344CB8AC3E}">
        <p14:creationId xmlns:p14="http://schemas.microsoft.com/office/powerpoint/2010/main" val="56567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949C6-AE7B-F85D-6059-95568E69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771C-3D16-3D42-EDE7-996456E5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2DEC6-814C-B818-4472-08F7B8F1B78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022888"/>
                <a:ext cx="11525250" cy="55587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 models are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permutation invariant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respect to the tokens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Image patch and token ordering should preserve spatial relationships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We apply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 tokens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Position in color channel, x and y dimensions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Append positional encoding vector to image patch token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Typically use a series of sinusoidal functions for x-y position encoding at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p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scales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𝐵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𝐵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2DEC6-814C-B818-4472-08F7B8F1B7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022888"/>
                <a:ext cx="11525250" cy="5558725"/>
              </a:xfrm>
              <a:blipFill>
                <a:blip r:embed="rId3"/>
                <a:stretch>
                  <a:fillRect l="-1058" t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351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Family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619793"/>
            <a:ext cx="11525250" cy="476593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Can trade-off model complexity for accuracy with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DD0F3-311A-E88F-8047-0A9FAE3A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47" y="2379551"/>
            <a:ext cx="9228598" cy="2511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76075D-10DC-A4E5-CE8B-F173ED1E3B90}"/>
              </a:ext>
            </a:extLst>
          </p:cNvPr>
          <p:cNvSpPr txBox="1"/>
          <p:nvPr/>
        </p:nvSpPr>
        <p:spPr>
          <a:xfrm>
            <a:off x="3695324" y="515238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37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Does the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Performance Compare?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5339443"/>
            <a:ext cx="11525250" cy="7850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Trade-off od complexity and accuracy comparable to CNN models 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FA15B-1F3E-7A03-AD78-474E78EC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2" y="884819"/>
            <a:ext cx="9825190" cy="4127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AA5E3-BD66-A2AA-F012-B3422B798F58}"/>
              </a:ext>
            </a:extLst>
          </p:cNvPr>
          <p:cNvSpPr txBox="1"/>
          <p:nvPr/>
        </p:nvSpPr>
        <p:spPr>
          <a:xfrm>
            <a:off x="8615666" y="4690413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85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Activations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822626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do the activations of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look like?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497058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input image to attention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high for regions with objects of interest   </a:t>
            </a:r>
            <a:endParaRPr lang="en-US" sz="2400" dirty="0">
              <a:solidFill>
                <a:srgbClr val="00B050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12105-68F5-7BEE-55AE-78FBCBCB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06" y="552321"/>
            <a:ext cx="3152337" cy="5602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912506" y="625063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3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attention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inductive biases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Wider attention area than receptive field of CNN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Translation invariance  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</a:t>
            </a:r>
          </a:p>
        </p:txBody>
      </p:sp>
    </p:spTree>
    <p:extLst>
      <p:ext uri="{BB962C8B-B14F-4D97-AF65-F5344CB8AC3E}">
        <p14:creationId xmlns:p14="http://schemas.microsoft.com/office/powerpoint/2010/main" val="102340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Characteristics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084409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are the characteristics of the embedding and attention?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3"/>
            <a:ext cx="11524432" cy="51729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latin typeface="+mn-lt"/>
                <a:cs typeface="Segoe UI" panose="020B0502040204020203" pitchFamily="34" charset="0"/>
              </a:rPr>
              <a:t>PCA of embedding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and distance in attended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4152399" y="6446155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C071E-51EB-2AA5-1F1D-138FC298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03" y="2184110"/>
            <a:ext cx="9331849" cy="42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Deficiencies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ViT architecture has several recognized deficiencies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are extremely effective for NLP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Scale is fairly constant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Limited number of tokens required 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is fixed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Objects in images have a range of scales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 number of pixels in images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40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Self-Supervised Learning for CV</a:t>
            </a:r>
          </a:p>
        </p:txBody>
      </p:sp>
    </p:spTree>
    <p:extLst>
      <p:ext uri="{BB962C8B-B14F-4D97-AF65-F5344CB8AC3E}">
        <p14:creationId xmlns:p14="http://schemas.microsoft.com/office/powerpoint/2010/main" val="2808378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require massive training dataset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have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very large number of parameters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Sufficient labeled dataset are not available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pre-train models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Learn from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learning routinely applied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SoA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CNN models! </a:t>
            </a: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inherent features from pretext 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used 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 from inherent properties of images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Goal: learn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representations invariant to transformations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Backbone network learns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feature map for original and transformed images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Minimize 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function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between target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tranrformed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images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1B70B-3BF3-09A2-5321-05DF51320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42554-F9B8-A232-EEE2-82BE6D05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A7F22-4B5E-72C0-8395-17F789D0DE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inherent features from pretext tasks that do not require labels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Conditionally generate image from learned latent space (feature map) with minimal difference to original image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Learn feature map that minimizes difference between original and transformed image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Contrastive loss measured between original image and transformed image</a:t>
            </a:r>
          </a:p>
          <a:p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8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Encoder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generates images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encoder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difference between target and generated image  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color a gray-scale image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DF845-36B8-11CC-C9D2-BDF83737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0" y="4305901"/>
            <a:ext cx="2255869" cy="1516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2805F-01CB-39A7-C1C4-DA6564038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89" y="4298402"/>
            <a:ext cx="2255869" cy="14991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 flipH="1">
            <a:off x="1303605" y="3097040"/>
            <a:ext cx="12023" cy="12088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434907" y="2266043"/>
            <a:ext cx="176144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Convert to gray-scale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2196348" y="2667968"/>
            <a:ext cx="1273093" cy="1357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749938" y="2252469"/>
            <a:ext cx="1923846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06017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673784" y="2645103"/>
            <a:ext cx="2055176" cy="2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</p:cNvCxnSpPr>
          <p:nvPr/>
        </p:nvCxnSpPr>
        <p:spPr>
          <a:xfrm flipV="1">
            <a:off x="10728960" y="2608406"/>
            <a:ext cx="0" cy="1786256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2918262" y="4108229"/>
            <a:ext cx="2606355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Encoder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91246" y="4108229"/>
            <a:ext cx="2606358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3. </a:t>
            </a:r>
            <a:r>
              <a:rPr lang="en-US" sz="2400" b="1" dirty="0">
                <a:solidFill>
                  <a:schemeClr val="tx1"/>
                </a:solidFill>
              </a:rPr>
              <a:t>Decoder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to generate image from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2431539" y="5064104"/>
            <a:ext cx="48672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5524617" y="5064104"/>
            <a:ext cx="86662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 flipV="1">
            <a:off x="8997604" y="5047985"/>
            <a:ext cx="522085" cy="161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 flipH="1">
            <a:off x="7694425" y="3083466"/>
            <a:ext cx="17436" cy="10247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21440" y="3683251"/>
            <a:ext cx="0" cy="4249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221439" y="3654008"/>
            <a:ext cx="3472986" cy="2924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421869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an encoder backbone and a task specific decoder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encoder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</a:t>
            </a:r>
            <a:r>
              <a:rPr lang="en-US" sz="2400" dirty="0" err="1">
                <a:latin typeface="+mn-lt"/>
                <a:cs typeface="Segoe UI" panose="020B0502040204020203" pitchFamily="34" charset="0"/>
              </a:rPr>
              <a:t>traning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decoder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recognize and reassemble image from random 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45" idx="0"/>
          </p:cNvCxnSpPr>
          <p:nvPr/>
        </p:nvCxnSpPr>
        <p:spPr>
          <a:xfrm>
            <a:off x="1675055" y="3080794"/>
            <a:ext cx="0" cy="113268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907513" y="2249797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Random Tile Image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 flipV="1">
            <a:off x="2442597" y="2665296"/>
            <a:ext cx="1026844" cy="267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586792" y="2263433"/>
            <a:ext cx="174256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897031" cy="109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329353" y="2623832"/>
            <a:ext cx="2277687" cy="551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607040" y="2623832"/>
            <a:ext cx="46091" cy="1477812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3788403" y="4078986"/>
            <a:ext cx="2220320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Backbone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56514" y="4099027"/>
            <a:ext cx="2225446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3. Head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task using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15645" y="5034861"/>
            <a:ext cx="87275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6008723" y="5034861"/>
            <a:ext cx="347791" cy="200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581960" y="5054902"/>
            <a:ext cx="94040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>
            <a:off x="7458073" y="3094430"/>
            <a:ext cx="11164" cy="10045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898563" y="3683251"/>
            <a:ext cx="0" cy="3957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858748" y="3708073"/>
            <a:ext cx="2625399" cy="6679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FC2D3A-B391-D0A2-31D9-BF912B7E8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79" y="4078986"/>
            <a:ext cx="1040601" cy="1005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B07DAB-4A97-8C40-DF4D-69CC0866F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264" y="4101644"/>
            <a:ext cx="1017733" cy="10177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FF38DC-E145-C83E-1A8C-B58F23DBB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081" y="4101644"/>
            <a:ext cx="965715" cy="10177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E540FBB-13BE-E675-F6C9-4B3335435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76" y="5119377"/>
            <a:ext cx="1080979" cy="10482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883A99-5EDD-15DC-FF76-C516D7787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4264" y="5133881"/>
            <a:ext cx="1047817" cy="10351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4D622A-F7C5-4A59-DB2A-63A0DCEE1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1349" y="5156023"/>
            <a:ext cx="966440" cy="9909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D795D3-DC15-599F-D565-893DFCB7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70" y="5295553"/>
            <a:ext cx="1040601" cy="100512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A25464-CAC1-B0EC-1956-F971D4132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146" y="4213476"/>
            <a:ext cx="1047817" cy="1035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77C8B0-B65C-B1AD-AD40-FAA2C5AE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008" y="4228509"/>
            <a:ext cx="1040601" cy="10051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4FE7565-8AC1-3BC4-2994-494913552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86" y="4230936"/>
            <a:ext cx="965715" cy="101773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E2A27A-043B-211F-3D22-77009939D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668" y="5273967"/>
            <a:ext cx="1080979" cy="10482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F542D50-1616-328E-F828-BB0A2DB9E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1" y="5273967"/>
            <a:ext cx="966440" cy="9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have only recently shown superior performance for limited tasks compared to CNNs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higher computational complexity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when compared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transformer models requires massive amounts of data compared to CNNs       </a:t>
            </a:r>
          </a:p>
        </p:txBody>
      </p:sp>
    </p:spTree>
    <p:extLst>
      <p:ext uri="{BB962C8B-B14F-4D97-AF65-F5344CB8AC3E}">
        <p14:creationId xmlns:p14="http://schemas.microsoft.com/office/powerpoint/2010/main" val="10087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 backbone and a pretext task specific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pretext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7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15752-6BBE-64CF-92BA-E3E37D69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97" y="1599914"/>
            <a:ext cx="5884340" cy="4526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93422-0B32-1AE0-2E6E-F3067551D715}"/>
              </a:ext>
            </a:extLst>
          </p:cNvPr>
          <p:cNvSpPr txBox="1"/>
          <p:nvPr/>
        </p:nvSpPr>
        <p:spPr>
          <a:xfrm>
            <a:off x="7943889" y="619007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1, Apply transformations, </a:t>
                </a:r>
                <a:endParaRPr lang="en-US" sz="2800" b="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to input image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𝒙</m:t>
                    </m:r>
                  </m:oMath>
                </a14:m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  <a:blipFill>
                <a:blip r:embed="rId5"/>
                <a:stretch>
                  <a:fillRect l="-2706" t="-657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55FEA1-E588-81CB-8F6A-ABDA1FBBFD4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78925" y="5691447"/>
            <a:ext cx="2035039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Backbone encoder CNN,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generates feature map: e.g. ResNet50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  <a:blipFill>
                <a:blip r:embed="rId6"/>
                <a:stretch>
                  <a:fillRect l="-2148" t="-5921" r="-171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B3765-17E1-1A5E-04B8-286B162685E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844419" y="3991819"/>
            <a:ext cx="327478" cy="70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Task specific decoder head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.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or MPL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  <a:blipFill>
                <a:blip r:embed="rId7"/>
                <a:stretch>
                  <a:fillRect l="-2950" t="-724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C8A52B-97F1-000C-DDFB-066FDABC69C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985423" y="2655549"/>
            <a:ext cx="1199114" cy="39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3. Feature maps,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  <a:blipFill>
                <a:blip r:embed="rId8"/>
                <a:stretch>
                  <a:fillRect l="-3003" t="-7692" b="-10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DA40D-7043-3D23-40CA-61E11A8251B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770886" y="3214091"/>
            <a:ext cx="771856" cy="706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5. Loss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i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measures agreement or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between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and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  <a:blipFill>
                <a:blip r:embed="rId9"/>
                <a:stretch>
                  <a:fillRect l="-1955" t="-6289" r="-2248" b="-20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93C16F-4ECD-F949-26CA-C2B36D240E96}"/>
              </a:ext>
            </a:extLst>
          </p:cNvPr>
          <p:cNvCxnSpPr>
            <a:cxnSpLocks/>
          </p:cNvCxnSpPr>
          <p:nvPr/>
        </p:nvCxnSpPr>
        <p:spPr>
          <a:xfrm flipV="1">
            <a:off x="6406342" y="1670909"/>
            <a:ext cx="1291243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32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23" grpId="0"/>
      <p:bldP spid="6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385766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image transformations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for contrastive self-supervised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F3CF4-2989-4D6C-672E-DF9114089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8" y="1682268"/>
            <a:ext cx="9669570" cy="4669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C89DB6-FD1A-EECF-BFCA-44EE16705758}"/>
              </a:ext>
            </a:extLst>
          </p:cNvPr>
          <p:cNvSpPr txBox="1"/>
          <p:nvPr/>
        </p:nvSpPr>
        <p:spPr>
          <a:xfrm>
            <a:off x="4540609" y="6443213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07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16511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possible image crops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few of an infinite number of possibilities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B450-0C92-3F1A-7E5D-97DCC14D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88" y="2710310"/>
            <a:ext cx="5564282" cy="3569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F5F16-AE4E-DADA-00D3-66FAFEBF63BE}"/>
              </a:ext>
            </a:extLst>
          </p:cNvPr>
          <p:cNvSpPr txBox="1"/>
          <p:nvPr/>
        </p:nvSpPr>
        <p:spPr>
          <a:xfrm>
            <a:off x="45406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894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4818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do some of the possible transformations behave?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1F643-7BC3-F5CA-6994-DD980DF7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91" y="1920556"/>
            <a:ext cx="5103872" cy="344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23A6-F030-07AF-936D-A0C637FB0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21" y="1942602"/>
            <a:ext cx="5131874" cy="45221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D8B8C6-15B3-7950-8506-4931A62E9678}"/>
              </a:ext>
            </a:extLst>
          </p:cNvPr>
          <p:cNvSpPr txBox="1">
            <a:spLocks/>
          </p:cNvSpPr>
          <p:nvPr/>
        </p:nvSpPr>
        <p:spPr>
          <a:xfrm>
            <a:off x="309362" y="1502809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Interactions between transformations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302D9-E04C-C42E-71D0-B56DA4AA6CCC}"/>
              </a:ext>
            </a:extLst>
          </p:cNvPr>
          <p:cNvSpPr txBox="1">
            <a:spLocks/>
          </p:cNvSpPr>
          <p:nvPr/>
        </p:nvSpPr>
        <p:spPr>
          <a:xfrm>
            <a:off x="6141730" y="1486941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Importance of color distortion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06386-6FC5-82DE-86ED-929F9BA9718D}"/>
              </a:ext>
            </a:extLst>
          </p:cNvPr>
          <p:cNvSpPr txBox="1"/>
          <p:nvPr/>
        </p:nvSpPr>
        <p:spPr>
          <a:xfrm>
            <a:off x="4939986" y="640188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37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- cosign similarity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 (pseudo) temperature parameter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34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We want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learned feature map,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to have the following properties when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minimizing loss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: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same image with different transformations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invariant to transformation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for different images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feature map sensitive to different images </a:t>
                </a:r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72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  <a:hlinkClick r:id="rId3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Boltzmann’s constant,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system temperature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4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92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=1,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Boltzmann distributed energy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maximizes entropy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of the system: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2,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This is just what we want!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Maximizing the Boltzmann entropy for a feature map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across images improves discrimination sensitivity  </a:t>
                </a: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793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79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FE4EA1-8161-BB71-BF9E-C8C4D23A1CF8}"/>
              </a:ext>
            </a:extLst>
          </p:cNvPr>
          <p:cNvSpPr txBox="1"/>
          <p:nvPr/>
        </p:nvSpPr>
        <p:spPr>
          <a:xfrm>
            <a:off x="4642750" y="6458142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2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699F0-7FDD-0A5D-7119-D1DCBEAB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9911-976D-70F6-FA35-99257A55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5" y="1"/>
            <a:ext cx="513470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83F6F59-D90B-CA01-54FF-7ABA6B878F86}"/>
              </a:ext>
            </a:extLst>
          </p:cNvPr>
          <p:cNvSpPr txBox="1">
            <a:spLocks/>
          </p:cNvSpPr>
          <p:nvPr/>
        </p:nvSpPr>
        <p:spPr>
          <a:xfrm>
            <a:off x="404860" y="1970966"/>
            <a:ext cx="5308646" cy="46458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CNNs using advanced, efficient, architectures can provide equal or better performance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have lower latency in real-time solutions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E3F23-FFBB-E9EE-1AB1-D27C8EE5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25" y="0"/>
            <a:ext cx="6275296" cy="6467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101C85-D7B1-FF76-EF94-000FABE1B359}"/>
              </a:ext>
            </a:extLst>
          </p:cNvPr>
          <p:cNvSpPr txBox="1"/>
          <p:nvPr/>
        </p:nvSpPr>
        <p:spPr>
          <a:xfrm>
            <a:off x="7786216" y="6464751"/>
            <a:ext cx="2262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From Liu, et. al,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2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40"/>
            <a:ext cx="11488334" cy="5979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well does contrastive pretext learning work?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75735-7337-B12D-CE6D-752B64FB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33" y="1419051"/>
            <a:ext cx="4527287" cy="4913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C470B-8F65-7CF7-3B96-959AB62BCA49}"/>
              </a:ext>
            </a:extLst>
          </p:cNvPr>
          <p:cNvSpPr txBox="1"/>
          <p:nvPr/>
        </p:nvSpPr>
        <p:spPr>
          <a:xfrm>
            <a:off x="5045705" y="642760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71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14DA-F33E-C454-FAFE-0CAC02621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616EA-5A8C-6D90-A688-FC71EC436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Scaling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2355551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34779-73E6-5110-36D4-CC8BDCBC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30C6-7B90-058D-6AB2-624F1239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C5674E-90F2-04D4-73B0-F850C26A0BD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 err="1">
                    <a:latin typeface="+mn-lt"/>
                    <a:cs typeface="Segoe UI" panose="020B0502040204020203" pitchFamily="34" charset="0"/>
                    <a:hlinkClick r:id="rId3"/>
                  </a:rPr>
                  <a:t>Zhai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, et.al, 2022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investigated the relationship of model and training set size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Larger models and larger data sets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lower error rate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But, all models show saturation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  <a:blipFill>
                <a:blip r:embed="rId4"/>
                <a:stretch>
                  <a:fillRect l="-1111" t="-3072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EA0481-C26B-D69D-6B31-2458DB9A0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52" y="2293749"/>
            <a:ext cx="11078080" cy="45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4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5195A-7893-5EFE-3F2F-1905C5F8F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0858-2EDC-373E-2061-EAD632995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CD4B-CDFE-6D16-5762-51156F0C07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84465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larger model and training data required for optimal performance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Representation quality constrained by model size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Training dataset size beyond 1-3B images will improve massive models!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DC9BC-981F-558B-BCB3-37A0082F0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135" y="3388963"/>
            <a:ext cx="8475845" cy="34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68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1FB90-3EE9-0E4D-3F05-0F4D9F951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79A2-17A2-C7A6-A5A9-708B898C6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526A-0FCB-5BD6-3F26-475401B0B9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Improved performance is achieved with massive training dataset and many fine-tuning epochs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EA9F7-BF21-F32D-3952-6891FA49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056" y="3024351"/>
            <a:ext cx="9412959" cy="33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76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D5E37-FA9B-AF90-6D58-2F407776B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935C-FC48-AA5A-68AF-7ED3818E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3EAA5-2EE5-BBFE-9A18-AB6BB8DD3F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independent learning rates for head (top) and backbone improved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68483-75A3-2C6D-E956-F897B5E54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53" y="3053167"/>
            <a:ext cx="10892109" cy="35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8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CAF0C-1C15-0A85-1B52-6F7EF3E9E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5A28-F016-4F6A-49B2-82E770953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What Do Transformers See?</a:t>
            </a:r>
          </a:p>
        </p:txBody>
      </p:sp>
    </p:spTree>
    <p:extLst>
      <p:ext uri="{BB962C8B-B14F-4D97-AF65-F5344CB8AC3E}">
        <p14:creationId xmlns:p14="http://schemas.microsoft.com/office/powerpoint/2010/main" val="3273912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30DD6-3334-87AE-3E6A-A8D349135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1327-61C2-47E4-ABD1-843ED696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22CF-01C1-D6C4-AA96-DAA1E56600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show great similarity between lower and higher layers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show greater similarity between neighboring layers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E62C-440B-9D5C-B387-63AB5AF43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5504"/>
            <a:ext cx="12065024" cy="30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68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68826-8367-0EBB-0CC9-E0841A411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A33E-97D4-0E76-FD2D-837828817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C290-DD89-CC49-F900-2D45B793A7E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Lower attention heads have great range of attention distance from local to global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Deeper attention heads have long range attention distance, focusing on scene semantics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BF6CE-8D66-B39C-3CE1-0A965CAB5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49" y="3161520"/>
            <a:ext cx="8875362" cy="362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20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A092D-B4E2-4177-8BD7-9A795525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2659-BCCE-D050-153D-DDB455324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A4FC1-13CD-D0EE-19A3-93A33378BC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03874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remain local for localized input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activations become diffuse with depth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FCCAE-6D1E-9211-1C1C-665185188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538" y="2560956"/>
            <a:ext cx="7935770" cy="42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4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77" y="328838"/>
            <a:ext cx="11903845" cy="6836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"/>
              </a:rPr>
              <a:t>Convolutional Neural Networks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9DD1AA0F-B836-4A43-8754-72C9C4613480}"/>
              </a:ext>
            </a:extLst>
          </p:cNvPr>
          <p:cNvSpPr txBox="1"/>
          <p:nvPr/>
        </p:nvSpPr>
        <p:spPr>
          <a:xfrm>
            <a:off x="409876" y="1205070"/>
            <a:ext cx="1086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Transformer creates feature map in inference pipeline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39B5BCD-556B-437F-A711-ABCE69377209}"/>
              </a:ext>
            </a:extLst>
          </p:cNvPr>
          <p:cNvCxnSpPr>
            <a:cxnSpLocks/>
          </p:cNvCxnSpPr>
          <p:nvPr/>
        </p:nvCxnSpPr>
        <p:spPr>
          <a:xfrm>
            <a:off x="5599967" y="336981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CAAC66B-3184-45CF-8DB4-FFD8E3AEC803}"/>
              </a:ext>
            </a:extLst>
          </p:cNvPr>
          <p:cNvCxnSpPr>
            <a:cxnSpLocks/>
          </p:cNvCxnSpPr>
          <p:nvPr/>
        </p:nvCxnSpPr>
        <p:spPr>
          <a:xfrm>
            <a:off x="5599967" y="353174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1B3BCCC1-9A62-423F-B9B6-1EBDE787D5F0}"/>
              </a:ext>
            </a:extLst>
          </p:cNvPr>
          <p:cNvCxnSpPr>
            <a:cxnSpLocks/>
          </p:cNvCxnSpPr>
          <p:nvPr/>
        </p:nvCxnSpPr>
        <p:spPr>
          <a:xfrm>
            <a:off x="5123717" y="258400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F0F2F13-2929-4102-ABD3-1BEC4C1242D3}"/>
              </a:ext>
            </a:extLst>
          </p:cNvPr>
          <p:cNvCxnSpPr>
            <a:cxnSpLocks/>
          </p:cNvCxnSpPr>
          <p:nvPr/>
        </p:nvCxnSpPr>
        <p:spPr>
          <a:xfrm>
            <a:off x="7290457" y="259952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F7D485F-8843-4208-B958-4D0A8CAA8ABD}"/>
              </a:ext>
            </a:extLst>
          </p:cNvPr>
          <p:cNvCxnSpPr>
            <a:cxnSpLocks/>
          </p:cNvCxnSpPr>
          <p:nvPr/>
        </p:nvCxnSpPr>
        <p:spPr>
          <a:xfrm>
            <a:off x="5080854" y="293166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E6BE2-F6D7-47F9-8F8A-34EFFB336A9D}"/>
              </a:ext>
            </a:extLst>
          </p:cNvPr>
          <p:cNvCxnSpPr>
            <a:cxnSpLocks/>
          </p:cNvCxnSpPr>
          <p:nvPr/>
        </p:nvCxnSpPr>
        <p:spPr>
          <a:xfrm>
            <a:off x="5080853" y="309359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D09382D-F1EC-45FE-8A03-7887C42295CB}"/>
              </a:ext>
            </a:extLst>
          </p:cNvPr>
          <p:cNvCxnSpPr>
            <a:cxnSpLocks/>
          </p:cNvCxnSpPr>
          <p:nvPr/>
        </p:nvCxnSpPr>
        <p:spPr>
          <a:xfrm>
            <a:off x="7781557" y="337941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7AB4D39-B808-4A9D-BBD7-ECB57BF4475F}"/>
              </a:ext>
            </a:extLst>
          </p:cNvPr>
          <p:cNvCxnSpPr>
            <a:cxnSpLocks/>
          </p:cNvCxnSpPr>
          <p:nvPr/>
        </p:nvCxnSpPr>
        <p:spPr>
          <a:xfrm>
            <a:off x="5599966" y="336981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3E33AC6-83FE-4B5F-A297-9D983E49D3AE}"/>
              </a:ext>
            </a:extLst>
          </p:cNvPr>
          <p:cNvCxnSpPr>
            <a:cxnSpLocks/>
          </p:cNvCxnSpPr>
          <p:nvPr/>
        </p:nvCxnSpPr>
        <p:spPr>
          <a:xfrm>
            <a:off x="5080852" y="294595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878BDD6-8E3A-4B42-B930-99361AE2D574}"/>
              </a:ext>
            </a:extLst>
          </p:cNvPr>
          <p:cNvCxnSpPr>
            <a:cxnSpLocks/>
          </p:cNvCxnSpPr>
          <p:nvPr/>
        </p:nvCxnSpPr>
        <p:spPr>
          <a:xfrm>
            <a:off x="5599966" y="319360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B000322-8CF2-4178-A3A0-0B252CC5525C}"/>
              </a:ext>
            </a:extLst>
          </p:cNvPr>
          <p:cNvCxnSpPr>
            <a:cxnSpLocks/>
          </p:cNvCxnSpPr>
          <p:nvPr/>
        </p:nvCxnSpPr>
        <p:spPr>
          <a:xfrm>
            <a:off x="5599966" y="335552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981DB86-947C-4E43-8778-E2B9D6A811A8}"/>
              </a:ext>
            </a:extLst>
          </p:cNvPr>
          <p:cNvCxnSpPr>
            <a:cxnSpLocks/>
          </p:cNvCxnSpPr>
          <p:nvPr/>
        </p:nvCxnSpPr>
        <p:spPr>
          <a:xfrm>
            <a:off x="5080853" y="275545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D2BF415-5ABD-4207-BE96-CC13CB63C5AE}"/>
              </a:ext>
            </a:extLst>
          </p:cNvPr>
          <p:cNvCxnSpPr>
            <a:cxnSpLocks/>
          </p:cNvCxnSpPr>
          <p:nvPr/>
        </p:nvCxnSpPr>
        <p:spPr>
          <a:xfrm>
            <a:off x="5080852" y="291737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6BA4736-D222-4B97-B5A3-79109AF793DC}"/>
              </a:ext>
            </a:extLst>
          </p:cNvPr>
          <p:cNvCxnSpPr>
            <a:cxnSpLocks/>
          </p:cNvCxnSpPr>
          <p:nvPr/>
        </p:nvCxnSpPr>
        <p:spPr>
          <a:xfrm>
            <a:off x="7783592" y="321503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CD644C4C-B423-4C0C-A6C0-55D94F769D1C}"/>
              </a:ext>
            </a:extLst>
          </p:cNvPr>
          <p:cNvCxnSpPr>
            <a:cxnSpLocks/>
          </p:cNvCxnSpPr>
          <p:nvPr/>
        </p:nvCxnSpPr>
        <p:spPr>
          <a:xfrm>
            <a:off x="5599965" y="319360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57B2EFE1-9F0A-4C08-B8A4-EE5E20F97E5B}"/>
              </a:ext>
            </a:extLst>
          </p:cNvPr>
          <p:cNvCxnSpPr>
            <a:cxnSpLocks/>
          </p:cNvCxnSpPr>
          <p:nvPr/>
        </p:nvCxnSpPr>
        <p:spPr>
          <a:xfrm>
            <a:off x="5080851" y="276974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04ABFC8-F296-49E7-8E91-0F3462553CAB}"/>
              </a:ext>
            </a:extLst>
          </p:cNvPr>
          <p:cNvCxnSpPr>
            <a:cxnSpLocks/>
          </p:cNvCxnSpPr>
          <p:nvPr/>
        </p:nvCxnSpPr>
        <p:spPr>
          <a:xfrm>
            <a:off x="5599965" y="301738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15B34466-6D4A-47B9-BE7E-C924567E815C}"/>
              </a:ext>
            </a:extLst>
          </p:cNvPr>
          <p:cNvCxnSpPr>
            <a:cxnSpLocks/>
          </p:cNvCxnSpPr>
          <p:nvPr/>
        </p:nvCxnSpPr>
        <p:spPr>
          <a:xfrm>
            <a:off x="5599965" y="317931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57393BD-9A9F-4959-A1F7-98C2146762D0}"/>
              </a:ext>
            </a:extLst>
          </p:cNvPr>
          <p:cNvCxnSpPr>
            <a:cxnSpLocks/>
          </p:cNvCxnSpPr>
          <p:nvPr/>
        </p:nvCxnSpPr>
        <p:spPr>
          <a:xfrm>
            <a:off x="5080852" y="257923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69CF578-1783-4858-A846-E747EBC33A65}"/>
              </a:ext>
            </a:extLst>
          </p:cNvPr>
          <p:cNvCxnSpPr>
            <a:cxnSpLocks/>
          </p:cNvCxnSpPr>
          <p:nvPr/>
        </p:nvCxnSpPr>
        <p:spPr>
          <a:xfrm>
            <a:off x="5080851" y="274116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AB933903-C5C7-41E6-A914-ECB8A403738E}"/>
              </a:ext>
            </a:extLst>
          </p:cNvPr>
          <p:cNvCxnSpPr>
            <a:cxnSpLocks/>
          </p:cNvCxnSpPr>
          <p:nvPr/>
        </p:nvCxnSpPr>
        <p:spPr>
          <a:xfrm>
            <a:off x="7781557" y="303882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B076804B-322D-4635-A912-F4F63F9BD8A8}"/>
              </a:ext>
            </a:extLst>
          </p:cNvPr>
          <p:cNvCxnSpPr>
            <a:cxnSpLocks/>
          </p:cNvCxnSpPr>
          <p:nvPr/>
        </p:nvCxnSpPr>
        <p:spPr>
          <a:xfrm>
            <a:off x="5599964" y="301738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D70FD62-47D2-4949-88B9-5D7549615DEC}"/>
              </a:ext>
            </a:extLst>
          </p:cNvPr>
          <p:cNvCxnSpPr>
            <a:cxnSpLocks/>
          </p:cNvCxnSpPr>
          <p:nvPr/>
        </p:nvCxnSpPr>
        <p:spPr>
          <a:xfrm>
            <a:off x="5080850" y="259352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9EEC81F-757E-4DB3-BF8A-53D1A81D83DB}"/>
              </a:ext>
            </a:extLst>
          </p:cNvPr>
          <p:cNvCxnSpPr>
            <a:cxnSpLocks/>
          </p:cNvCxnSpPr>
          <p:nvPr/>
        </p:nvCxnSpPr>
        <p:spPr>
          <a:xfrm>
            <a:off x="5599964" y="387463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3EE66FC7-AED8-45A5-82D1-68D1EDF7BAFE}"/>
              </a:ext>
            </a:extLst>
          </p:cNvPr>
          <p:cNvCxnSpPr>
            <a:cxnSpLocks/>
          </p:cNvCxnSpPr>
          <p:nvPr/>
        </p:nvCxnSpPr>
        <p:spPr>
          <a:xfrm>
            <a:off x="5599964" y="403656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A7E4984-E8B9-47A8-AE4A-D35B2066E668}"/>
              </a:ext>
            </a:extLst>
          </p:cNvPr>
          <p:cNvCxnSpPr>
            <a:cxnSpLocks/>
          </p:cNvCxnSpPr>
          <p:nvPr/>
        </p:nvCxnSpPr>
        <p:spPr>
          <a:xfrm>
            <a:off x="5080851" y="343648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79D1806-6E95-4BFC-B731-86D0B5A6955B}"/>
              </a:ext>
            </a:extLst>
          </p:cNvPr>
          <p:cNvCxnSpPr>
            <a:cxnSpLocks/>
          </p:cNvCxnSpPr>
          <p:nvPr/>
        </p:nvCxnSpPr>
        <p:spPr>
          <a:xfrm>
            <a:off x="5080850" y="359841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90F8633-A6CE-4A05-9702-2231A897EA1B}"/>
              </a:ext>
            </a:extLst>
          </p:cNvPr>
          <p:cNvCxnSpPr>
            <a:cxnSpLocks/>
          </p:cNvCxnSpPr>
          <p:nvPr/>
        </p:nvCxnSpPr>
        <p:spPr>
          <a:xfrm>
            <a:off x="7788134" y="388015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BB3987A-E290-4364-AC4A-CCAAF12FDD03}"/>
              </a:ext>
            </a:extLst>
          </p:cNvPr>
          <p:cNvCxnSpPr>
            <a:cxnSpLocks/>
          </p:cNvCxnSpPr>
          <p:nvPr/>
        </p:nvCxnSpPr>
        <p:spPr>
          <a:xfrm>
            <a:off x="5599963" y="387463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D629A2D-650C-4C5E-BC0A-9CA0FE8DC65C}"/>
              </a:ext>
            </a:extLst>
          </p:cNvPr>
          <p:cNvCxnSpPr>
            <a:cxnSpLocks/>
          </p:cNvCxnSpPr>
          <p:nvPr/>
        </p:nvCxnSpPr>
        <p:spPr>
          <a:xfrm>
            <a:off x="5080849" y="345077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177170C8-7D59-40BF-BB27-36242F4132C0}"/>
              </a:ext>
            </a:extLst>
          </p:cNvPr>
          <p:cNvCxnSpPr>
            <a:cxnSpLocks/>
          </p:cNvCxnSpPr>
          <p:nvPr/>
        </p:nvCxnSpPr>
        <p:spPr>
          <a:xfrm>
            <a:off x="5599963" y="369842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AC963AD-8EA9-4393-8567-CC38A707BDB5}"/>
              </a:ext>
            </a:extLst>
          </p:cNvPr>
          <p:cNvCxnSpPr>
            <a:cxnSpLocks/>
          </p:cNvCxnSpPr>
          <p:nvPr/>
        </p:nvCxnSpPr>
        <p:spPr>
          <a:xfrm>
            <a:off x="5599963" y="386035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DE11F5F-B3BA-472A-BA02-AC77483760AA}"/>
              </a:ext>
            </a:extLst>
          </p:cNvPr>
          <p:cNvCxnSpPr>
            <a:cxnSpLocks/>
          </p:cNvCxnSpPr>
          <p:nvPr/>
        </p:nvCxnSpPr>
        <p:spPr>
          <a:xfrm>
            <a:off x="5080850" y="326027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17AA6B0-E635-4906-A4C6-327E304C50A7}"/>
              </a:ext>
            </a:extLst>
          </p:cNvPr>
          <p:cNvCxnSpPr>
            <a:cxnSpLocks/>
          </p:cNvCxnSpPr>
          <p:nvPr/>
        </p:nvCxnSpPr>
        <p:spPr>
          <a:xfrm>
            <a:off x="5080849" y="342220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A2769227-67A4-4AFB-87C0-575E1442043B}"/>
              </a:ext>
            </a:extLst>
          </p:cNvPr>
          <p:cNvCxnSpPr>
            <a:cxnSpLocks/>
          </p:cNvCxnSpPr>
          <p:nvPr/>
        </p:nvCxnSpPr>
        <p:spPr>
          <a:xfrm>
            <a:off x="7785494" y="370557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A789D263-8015-4EB1-A9EA-BD6620EAFE5F}"/>
              </a:ext>
            </a:extLst>
          </p:cNvPr>
          <p:cNvCxnSpPr>
            <a:cxnSpLocks/>
          </p:cNvCxnSpPr>
          <p:nvPr/>
        </p:nvCxnSpPr>
        <p:spPr>
          <a:xfrm>
            <a:off x="5599962" y="369842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10882D4-DD75-48FC-9292-172A8E31F0C1}"/>
              </a:ext>
            </a:extLst>
          </p:cNvPr>
          <p:cNvCxnSpPr>
            <a:cxnSpLocks/>
          </p:cNvCxnSpPr>
          <p:nvPr/>
        </p:nvCxnSpPr>
        <p:spPr>
          <a:xfrm>
            <a:off x="5080848" y="327456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6692997-CE66-44FD-9D3D-3F516487B147}"/>
              </a:ext>
            </a:extLst>
          </p:cNvPr>
          <p:cNvCxnSpPr>
            <a:cxnSpLocks/>
          </p:cNvCxnSpPr>
          <p:nvPr/>
        </p:nvCxnSpPr>
        <p:spPr>
          <a:xfrm>
            <a:off x="5599962" y="352221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923D6AE7-F40E-4959-89F6-3B7BD2C73595}"/>
              </a:ext>
            </a:extLst>
          </p:cNvPr>
          <p:cNvCxnSpPr>
            <a:cxnSpLocks/>
          </p:cNvCxnSpPr>
          <p:nvPr/>
        </p:nvCxnSpPr>
        <p:spPr>
          <a:xfrm>
            <a:off x="5599962" y="368413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3A69A309-BE4D-451F-88F2-C704D4E349F3}"/>
              </a:ext>
            </a:extLst>
          </p:cNvPr>
          <p:cNvCxnSpPr>
            <a:cxnSpLocks/>
          </p:cNvCxnSpPr>
          <p:nvPr/>
        </p:nvCxnSpPr>
        <p:spPr>
          <a:xfrm>
            <a:off x="5080849" y="308406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4FE29999-754A-428F-9B9D-37AEB4C0C87E}"/>
              </a:ext>
            </a:extLst>
          </p:cNvPr>
          <p:cNvCxnSpPr>
            <a:cxnSpLocks/>
          </p:cNvCxnSpPr>
          <p:nvPr/>
        </p:nvCxnSpPr>
        <p:spPr>
          <a:xfrm>
            <a:off x="5080848" y="324598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B444A8E-AC7E-42EC-895B-0D44092DE2DA}"/>
              </a:ext>
            </a:extLst>
          </p:cNvPr>
          <p:cNvCxnSpPr>
            <a:cxnSpLocks/>
          </p:cNvCxnSpPr>
          <p:nvPr/>
        </p:nvCxnSpPr>
        <p:spPr>
          <a:xfrm>
            <a:off x="7781557" y="355393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B7085D4A-6595-4F32-932A-4FCF6555C9EB}"/>
              </a:ext>
            </a:extLst>
          </p:cNvPr>
          <p:cNvCxnSpPr>
            <a:cxnSpLocks/>
          </p:cNvCxnSpPr>
          <p:nvPr/>
        </p:nvCxnSpPr>
        <p:spPr>
          <a:xfrm>
            <a:off x="5599961" y="352221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97DBB43B-5F71-4C7B-8F0B-A196A8DF30F0}"/>
              </a:ext>
            </a:extLst>
          </p:cNvPr>
          <p:cNvCxnSpPr>
            <a:cxnSpLocks/>
          </p:cNvCxnSpPr>
          <p:nvPr/>
        </p:nvCxnSpPr>
        <p:spPr>
          <a:xfrm>
            <a:off x="5080847" y="309835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67ADAB2-215A-46BC-A841-F5BC9F144743}"/>
              </a:ext>
            </a:extLst>
          </p:cNvPr>
          <p:cNvCxnSpPr>
            <a:cxnSpLocks/>
          </p:cNvCxnSpPr>
          <p:nvPr/>
        </p:nvCxnSpPr>
        <p:spPr>
          <a:xfrm>
            <a:off x="5599961" y="437946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0F24C7B-1EEC-4248-8576-9EDD2ADE5C92}"/>
              </a:ext>
            </a:extLst>
          </p:cNvPr>
          <p:cNvCxnSpPr>
            <a:cxnSpLocks/>
          </p:cNvCxnSpPr>
          <p:nvPr/>
        </p:nvCxnSpPr>
        <p:spPr>
          <a:xfrm>
            <a:off x="5599961" y="454138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5DFDF6B6-8556-4294-B4CE-FACB7689FC9B}"/>
              </a:ext>
            </a:extLst>
          </p:cNvPr>
          <p:cNvCxnSpPr>
            <a:cxnSpLocks/>
          </p:cNvCxnSpPr>
          <p:nvPr/>
        </p:nvCxnSpPr>
        <p:spPr>
          <a:xfrm>
            <a:off x="5080848" y="394131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67DEF7F0-0E6C-4A04-A989-81E384701E7A}"/>
              </a:ext>
            </a:extLst>
          </p:cNvPr>
          <p:cNvCxnSpPr>
            <a:cxnSpLocks/>
          </p:cNvCxnSpPr>
          <p:nvPr/>
        </p:nvCxnSpPr>
        <p:spPr>
          <a:xfrm>
            <a:off x="5080847" y="410323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27EBA820-34EF-459F-92B2-2742168F14BB}"/>
              </a:ext>
            </a:extLst>
          </p:cNvPr>
          <p:cNvCxnSpPr>
            <a:cxnSpLocks/>
          </p:cNvCxnSpPr>
          <p:nvPr/>
        </p:nvCxnSpPr>
        <p:spPr>
          <a:xfrm>
            <a:off x="7788131" y="438497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0C6EC996-2D09-48FE-9070-322953BC1B01}"/>
              </a:ext>
            </a:extLst>
          </p:cNvPr>
          <p:cNvCxnSpPr>
            <a:cxnSpLocks/>
          </p:cNvCxnSpPr>
          <p:nvPr/>
        </p:nvCxnSpPr>
        <p:spPr>
          <a:xfrm>
            <a:off x="5599960" y="437946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254EE7E9-0525-4221-941A-4CFBAFE38FE7}"/>
              </a:ext>
            </a:extLst>
          </p:cNvPr>
          <p:cNvCxnSpPr>
            <a:cxnSpLocks/>
          </p:cNvCxnSpPr>
          <p:nvPr/>
        </p:nvCxnSpPr>
        <p:spPr>
          <a:xfrm>
            <a:off x="5080846" y="395560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8124B4C3-EDEF-45F8-971C-5C30E853CCFB}"/>
              </a:ext>
            </a:extLst>
          </p:cNvPr>
          <p:cNvCxnSpPr>
            <a:cxnSpLocks/>
          </p:cNvCxnSpPr>
          <p:nvPr/>
        </p:nvCxnSpPr>
        <p:spPr>
          <a:xfrm>
            <a:off x="5599960" y="420325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61AB005D-85FE-42C0-BF6C-806CA80E3388}"/>
              </a:ext>
            </a:extLst>
          </p:cNvPr>
          <p:cNvCxnSpPr>
            <a:cxnSpLocks/>
          </p:cNvCxnSpPr>
          <p:nvPr/>
        </p:nvCxnSpPr>
        <p:spPr>
          <a:xfrm>
            <a:off x="5599960" y="436517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9641BF7-39D4-4B5F-AC4C-3F2804D9A3AA}"/>
              </a:ext>
            </a:extLst>
          </p:cNvPr>
          <p:cNvCxnSpPr>
            <a:cxnSpLocks/>
          </p:cNvCxnSpPr>
          <p:nvPr/>
        </p:nvCxnSpPr>
        <p:spPr>
          <a:xfrm>
            <a:off x="5080847" y="376510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2B3D9A0-8B74-49DC-9DD6-3924FFEE778F}"/>
              </a:ext>
            </a:extLst>
          </p:cNvPr>
          <p:cNvCxnSpPr>
            <a:cxnSpLocks/>
          </p:cNvCxnSpPr>
          <p:nvPr/>
        </p:nvCxnSpPr>
        <p:spPr>
          <a:xfrm>
            <a:off x="5080846" y="392702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9B58AAF6-6FA6-43F4-98A2-A381EEF5D474}"/>
              </a:ext>
            </a:extLst>
          </p:cNvPr>
          <p:cNvCxnSpPr>
            <a:cxnSpLocks/>
          </p:cNvCxnSpPr>
          <p:nvPr/>
        </p:nvCxnSpPr>
        <p:spPr>
          <a:xfrm>
            <a:off x="7788130" y="420876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CCA6CE3-F241-4AE7-B97F-8A07F6631A32}"/>
              </a:ext>
            </a:extLst>
          </p:cNvPr>
          <p:cNvCxnSpPr>
            <a:cxnSpLocks/>
          </p:cNvCxnSpPr>
          <p:nvPr/>
        </p:nvCxnSpPr>
        <p:spPr>
          <a:xfrm>
            <a:off x="5599959" y="420325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1F686C39-4117-45B3-AC46-05CAA4379F47}"/>
              </a:ext>
            </a:extLst>
          </p:cNvPr>
          <p:cNvCxnSpPr>
            <a:cxnSpLocks/>
          </p:cNvCxnSpPr>
          <p:nvPr/>
        </p:nvCxnSpPr>
        <p:spPr>
          <a:xfrm>
            <a:off x="5080845" y="377938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94051C88-2572-4270-8293-BE14FA37AE17}"/>
              </a:ext>
            </a:extLst>
          </p:cNvPr>
          <p:cNvCxnSpPr>
            <a:cxnSpLocks/>
          </p:cNvCxnSpPr>
          <p:nvPr/>
        </p:nvCxnSpPr>
        <p:spPr>
          <a:xfrm>
            <a:off x="5599959" y="402703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D4ADC5E7-F319-43B7-95CA-F6A7F231F6D4}"/>
              </a:ext>
            </a:extLst>
          </p:cNvPr>
          <p:cNvCxnSpPr>
            <a:cxnSpLocks/>
          </p:cNvCxnSpPr>
          <p:nvPr/>
        </p:nvCxnSpPr>
        <p:spPr>
          <a:xfrm>
            <a:off x="5760323" y="417781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B524FB5-E8E7-4CD6-8AE0-0C75EA33C57B}"/>
              </a:ext>
            </a:extLst>
          </p:cNvPr>
          <p:cNvCxnSpPr>
            <a:cxnSpLocks/>
          </p:cNvCxnSpPr>
          <p:nvPr/>
        </p:nvCxnSpPr>
        <p:spPr>
          <a:xfrm>
            <a:off x="5080846" y="358888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15F889F-CA0B-4062-A460-012DBFE87216}"/>
              </a:ext>
            </a:extLst>
          </p:cNvPr>
          <p:cNvCxnSpPr>
            <a:cxnSpLocks/>
          </p:cNvCxnSpPr>
          <p:nvPr/>
        </p:nvCxnSpPr>
        <p:spPr>
          <a:xfrm>
            <a:off x="5080845" y="375081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AEEA2C88-1D32-4C91-9EBF-097B5B040771}"/>
              </a:ext>
            </a:extLst>
          </p:cNvPr>
          <p:cNvCxnSpPr>
            <a:cxnSpLocks/>
          </p:cNvCxnSpPr>
          <p:nvPr/>
        </p:nvCxnSpPr>
        <p:spPr>
          <a:xfrm>
            <a:off x="7788129" y="403255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00BA6E9A-2F44-410C-BE01-D89CD0024C53}"/>
              </a:ext>
            </a:extLst>
          </p:cNvPr>
          <p:cNvCxnSpPr>
            <a:cxnSpLocks/>
          </p:cNvCxnSpPr>
          <p:nvPr/>
        </p:nvCxnSpPr>
        <p:spPr>
          <a:xfrm>
            <a:off x="5599958" y="402703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60541E5-906D-43F9-A844-76A7664CD001}"/>
              </a:ext>
            </a:extLst>
          </p:cNvPr>
          <p:cNvCxnSpPr>
            <a:cxnSpLocks/>
          </p:cNvCxnSpPr>
          <p:nvPr/>
        </p:nvCxnSpPr>
        <p:spPr>
          <a:xfrm>
            <a:off x="5080844" y="360317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7C8908A8-3494-4862-914F-E62EA74A48B2}"/>
              </a:ext>
            </a:extLst>
          </p:cNvPr>
          <p:cNvCxnSpPr>
            <a:cxnSpLocks/>
          </p:cNvCxnSpPr>
          <p:nvPr/>
        </p:nvCxnSpPr>
        <p:spPr>
          <a:xfrm>
            <a:off x="5599958" y="488428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D5AE197-2C36-49FC-BA9E-76DC478C25A8}"/>
              </a:ext>
            </a:extLst>
          </p:cNvPr>
          <p:cNvCxnSpPr>
            <a:cxnSpLocks/>
          </p:cNvCxnSpPr>
          <p:nvPr/>
        </p:nvCxnSpPr>
        <p:spPr>
          <a:xfrm>
            <a:off x="5599958" y="504621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198C21C6-9E37-41B0-9782-07654EC3C775}"/>
              </a:ext>
            </a:extLst>
          </p:cNvPr>
          <p:cNvCxnSpPr>
            <a:cxnSpLocks/>
          </p:cNvCxnSpPr>
          <p:nvPr/>
        </p:nvCxnSpPr>
        <p:spPr>
          <a:xfrm>
            <a:off x="5080845" y="444613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CB9EB90-56B5-4904-A7E7-0876523DCDEA}"/>
              </a:ext>
            </a:extLst>
          </p:cNvPr>
          <p:cNvCxnSpPr>
            <a:cxnSpLocks/>
          </p:cNvCxnSpPr>
          <p:nvPr/>
        </p:nvCxnSpPr>
        <p:spPr>
          <a:xfrm>
            <a:off x="5080844" y="460806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78C97BE4-E3F5-4E41-8AE5-BA61F4FAF1A4}"/>
              </a:ext>
            </a:extLst>
          </p:cNvPr>
          <p:cNvCxnSpPr>
            <a:cxnSpLocks/>
          </p:cNvCxnSpPr>
          <p:nvPr/>
        </p:nvCxnSpPr>
        <p:spPr>
          <a:xfrm>
            <a:off x="7785111" y="4801696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5B2C4323-8FA1-44D3-B545-E64ADF24DD24}"/>
              </a:ext>
            </a:extLst>
          </p:cNvPr>
          <p:cNvCxnSpPr>
            <a:cxnSpLocks/>
          </p:cNvCxnSpPr>
          <p:nvPr/>
        </p:nvCxnSpPr>
        <p:spPr>
          <a:xfrm>
            <a:off x="5599957" y="488428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8691DE8-EDE2-4103-AD51-1A9A79F4B07A}"/>
              </a:ext>
            </a:extLst>
          </p:cNvPr>
          <p:cNvCxnSpPr>
            <a:cxnSpLocks/>
          </p:cNvCxnSpPr>
          <p:nvPr/>
        </p:nvCxnSpPr>
        <p:spPr>
          <a:xfrm>
            <a:off x="5080843" y="446042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1B1E57CD-A41C-4CE1-BDFB-C4E2A39AE2CD}"/>
              </a:ext>
            </a:extLst>
          </p:cNvPr>
          <p:cNvCxnSpPr>
            <a:cxnSpLocks/>
          </p:cNvCxnSpPr>
          <p:nvPr/>
        </p:nvCxnSpPr>
        <p:spPr>
          <a:xfrm>
            <a:off x="5599957" y="470807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FB74F5CE-5627-4A1F-B693-1773769E0749}"/>
              </a:ext>
            </a:extLst>
          </p:cNvPr>
          <p:cNvCxnSpPr>
            <a:cxnSpLocks/>
          </p:cNvCxnSpPr>
          <p:nvPr/>
        </p:nvCxnSpPr>
        <p:spPr>
          <a:xfrm>
            <a:off x="5599957" y="486999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F20867DD-27C8-456E-B0FF-3201B7F289C4}"/>
              </a:ext>
            </a:extLst>
          </p:cNvPr>
          <p:cNvCxnSpPr>
            <a:cxnSpLocks/>
          </p:cNvCxnSpPr>
          <p:nvPr/>
        </p:nvCxnSpPr>
        <p:spPr>
          <a:xfrm>
            <a:off x="5080844" y="426992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E5B18D44-4F0B-4C99-AABB-290EFE09D9CA}"/>
              </a:ext>
            </a:extLst>
          </p:cNvPr>
          <p:cNvCxnSpPr>
            <a:cxnSpLocks/>
          </p:cNvCxnSpPr>
          <p:nvPr/>
        </p:nvCxnSpPr>
        <p:spPr>
          <a:xfrm>
            <a:off x="5080843" y="443184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BD128537-F1CF-4441-A933-E11FA786161E}"/>
              </a:ext>
            </a:extLst>
          </p:cNvPr>
          <p:cNvCxnSpPr>
            <a:cxnSpLocks/>
          </p:cNvCxnSpPr>
          <p:nvPr/>
        </p:nvCxnSpPr>
        <p:spPr>
          <a:xfrm>
            <a:off x="7788127" y="471359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2D48C8EE-46E8-4B00-8BB6-24ED3502DE78}"/>
              </a:ext>
            </a:extLst>
          </p:cNvPr>
          <p:cNvCxnSpPr>
            <a:cxnSpLocks/>
          </p:cNvCxnSpPr>
          <p:nvPr/>
        </p:nvCxnSpPr>
        <p:spPr>
          <a:xfrm>
            <a:off x="5599956" y="470807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5C9B73BB-23FA-4600-9CB0-A6CD99F8C46A}"/>
              </a:ext>
            </a:extLst>
          </p:cNvPr>
          <p:cNvCxnSpPr>
            <a:cxnSpLocks/>
          </p:cNvCxnSpPr>
          <p:nvPr/>
        </p:nvCxnSpPr>
        <p:spPr>
          <a:xfrm>
            <a:off x="5080842" y="428421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2CB2D360-4145-4050-9545-5E2C9CA39308}"/>
              </a:ext>
            </a:extLst>
          </p:cNvPr>
          <p:cNvCxnSpPr>
            <a:cxnSpLocks/>
          </p:cNvCxnSpPr>
          <p:nvPr/>
        </p:nvCxnSpPr>
        <p:spPr>
          <a:xfrm>
            <a:off x="5599956" y="453186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8CEFE4C-6022-4EFB-AB23-DA55466D36BE}"/>
              </a:ext>
            </a:extLst>
          </p:cNvPr>
          <p:cNvCxnSpPr>
            <a:cxnSpLocks/>
          </p:cNvCxnSpPr>
          <p:nvPr/>
        </p:nvCxnSpPr>
        <p:spPr>
          <a:xfrm>
            <a:off x="5599956" y="469378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945210C4-9140-493E-A932-B12E4B8848EF}"/>
              </a:ext>
            </a:extLst>
          </p:cNvPr>
          <p:cNvCxnSpPr>
            <a:cxnSpLocks/>
          </p:cNvCxnSpPr>
          <p:nvPr/>
        </p:nvCxnSpPr>
        <p:spPr>
          <a:xfrm>
            <a:off x="5080843" y="409371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D018F4-0525-45CD-8E2F-8B3F24524BE5}"/>
              </a:ext>
            </a:extLst>
          </p:cNvPr>
          <p:cNvCxnSpPr>
            <a:cxnSpLocks/>
          </p:cNvCxnSpPr>
          <p:nvPr/>
        </p:nvCxnSpPr>
        <p:spPr>
          <a:xfrm>
            <a:off x="5080842" y="425563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D366C4A0-194F-46BF-AA77-B577EF82E958}"/>
              </a:ext>
            </a:extLst>
          </p:cNvPr>
          <p:cNvCxnSpPr>
            <a:cxnSpLocks/>
          </p:cNvCxnSpPr>
          <p:nvPr/>
        </p:nvCxnSpPr>
        <p:spPr>
          <a:xfrm>
            <a:off x="7788126" y="453737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0E2D2D-41E2-4D18-8FBA-E3C9F64202CD}"/>
              </a:ext>
            </a:extLst>
          </p:cNvPr>
          <p:cNvCxnSpPr>
            <a:cxnSpLocks/>
          </p:cNvCxnSpPr>
          <p:nvPr/>
        </p:nvCxnSpPr>
        <p:spPr>
          <a:xfrm>
            <a:off x="5599955" y="453186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6DBD5348-8963-4452-8C1F-B6EA87066ED8}"/>
              </a:ext>
            </a:extLst>
          </p:cNvPr>
          <p:cNvCxnSpPr>
            <a:cxnSpLocks/>
          </p:cNvCxnSpPr>
          <p:nvPr/>
        </p:nvCxnSpPr>
        <p:spPr>
          <a:xfrm>
            <a:off x="5080841" y="410799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548AFF1C-BCA4-4FCC-9D98-B208FF318780}"/>
              </a:ext>
            </a:extLst>
          </p:cNvPr>
          <p:cNvCxnSpPr>
            <a:cxnSpLocks/>
          </p:cNvCxnSpPr>
          <p:nvPr/>
        </p:nvCxnSpPr>
        <p:spPr>
          <a:xfrm>
            <a:off x="5075228" y="258638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0827C644-7221-401A-8B4E-1154F89CF8FE}"/>
              </a:ext>
            </a:extLst>
          </p:cNvPr>
          <p:cNvCxnSpPr>
            <a:cxnSpLocks/>
          </p:cNvCxnSpPr>
          <p:nvPr/>
        </p:nvCxnSpPr>
        <p:spPr>
          <a:xfrm>
            <a:off x="7297847" y="260185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7001971-625E-448E-91B5-48996F2B764C}"/>
              </a:ext>
            </a:extLst>
          </p:cNvPr>
          <p:cNvCxnSpPr>
            <a:cxnSpLocks/>
          </p:cNvCxnSpPr>
          <p:nvPr/>
        </p:nvCxnSpPr>
        <p:spPr>
          <a:xfrm>
            <a:off x="5075231" y="293880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63583208-A762-4356-AB19-FA8B1D0742D1}"/>
              </a:ext>
            </a:extLst>
          </p:cNvPr>
          <p:cNvCxnSpPr>
            <a:cxnSpLocks/>
          </p:cNvCxnSpPr>
          <p:nvPr/>
        </p:nvCxnSpPr>
        <p:spPr>
          <a:xfrm>
            <a:off x="5075230" y="276259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A5231676-8BDF-4089-A35A-325FF013577B}"/>
              </a:ext>
            </a:extLst>
          </p:cNvPr>
          <p:cNvCxnSpPr>
            <a:cxnSpLocks/>
          </p:cNvCxnSpPr>
          <p:nvPr/>
        </p:nvCxnSpPr>
        <p:spPr>
          <a:xfrm>
            <a:off x="5594344" y="301024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3196697-3AD2-4ABC-912A-E7079DE08C35}"/>
              </a:ext>
            </a:extLst>
          </p:cNvPr>
          <p:cNvCxnSpPr>
            <a:cxnSpLocks/>
          </p:cNvCxnSpPr>
          <p:nvPr/>
        </p:nvCxnSpPr>
        <p:spPr>
          <a:xfrm>
            <a:off x="5075231" y="257209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4C38E8E-7A17-48A3-8670-FF170FAB4754}"/>
              </a:ext>
            </a:extLst>
          </p:cNvPr>
          <p:cNvCxnSpPr>
            <a:cxnSpLocks/>
          </p:cNvCxnSpPr>
          <p:nvPr/>
        </p:nvCxnSpPr>
        <p:spPr>
          <a:xfrm>
            <a:off x="5075229" y="258638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F3E3FFD5-B53A-47D9-A947-1F0D305F56EC}"/>
              </a:ext>
            </a:extLst>
          </p:cNvPr>
          <p:cNvCxnSpPr>
            <a:cxnSpLocks/>
          </p:cNvCxnSpPr>
          <p:nvPr/>
        </p:nvCxnSpPr>
        <p:spPr>
          <a:xfrm>
            <a:off x="5501101" y="2931657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DCC7011-A2C1-4E30-B073-2BD7F835F7A0}"/>
              </a:ext>
            </a:extLst>
          </p:cNvPr>
          <p:cNvCxnSpPr>
            <a:cxnSpLocks/>
          </p:cNvCxnSpPr>
          <p:nvPr/>
        </p:nvCxnSpPr>
        <p:spPr>
          <a:xfrm>
            <a:off x="5403852" y="284355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3275EF9C-024E-4DEF-B9C3-53506254BA09}"/>
              </a:ext>
            </a:extLst>
          </p:cNvPr>
          <p:cNvCxnSpPr>
            <a:cxnSpLocks/>
          </p:cNvCxnSpPr>
          <p:nvPr/>
        </p:nvCxnSpPr>
        <p:spPr>
          <a:xfrm>
            <a:off x="5295567" y="274830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A2B7050-7CE3-4929-8ED1-7EED434C60A5}"/>
              </a:ext>
            </a:extLst>
          </p:cNvPr>
          <p:cNvCxnSpPr>
            <a:cxnSpLocks/>
          </p:cNvCxnSpPr>
          <p:nvPr/>
        </p:nvCxnSpPr>
        <p:spPr>
          <a:xfrm>
            <a:off x="5184771" y="265305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2936B149-CFDB-4433-8270-63CA257411C8}"/>
              </a:ext>
            </a:extLst>
          </p:cNvPr>
          <p:cNvCxnSpPr>
            <a:cxnSpLocks/>
          </p:cNvCxnSpPr>
          <p:nvPr/>
        </p:nvCxnSpPr>
        <p:spPr>
          <a:xfrm>
            <a:off x="6006481" y="2588752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147BA4E7-CB8A-45A7-89D9-9F056A87480E}"/>
              </a:ext>
            </a:extLst>
          </p:cNvPr>
          <p:cNvCxnSpPr>
            <a:cxnSpLocks/>
          </p:cNvCxnSpPr>
          <p:nvPr/>
        </p:nvCxnSpPr>
        <p:spPr>
          <a:xfrm>
            <a:off x="5550363" y="258637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420BDE57-160C-4D4B-8F4F-51D87E8921A3}"/>
              </a:ext>
            </a:extLst>
          </p:cNvPr>
          <p:cNvCxnSpPr>
            <a:cxnSpLocks/>
          </p:cNvCxnSpPr>
          <p:nvPr/>
        </p:nvCxnSpPr>
        <p:spPr>
          <a:xfrm>
            <a:off x="6533419" y="258876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C3C09A33-C6DE-47E6-B5C6-0B9C01F27F84}"/>
              </a:ext>
            </a:extLst>
          </p:cNvPr>
          <p:cNvCxnSpPr>
            <a:cxnSpLocks/>
          </p:cNvCxnSpPr>
          <p:nvPr/>
        </p:nvCxnSpPr>
        <p:spPr>
          <a:xfrm>
            <a:off x="7036881" y="257923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9D1EBB7D-9DC5-4E73-92BB-B49AD298C346}"/>
              </a:ext>
            </a:extLst>
          </p:cNvPr>
          <p:cNvSpPr txBox="1"/>
          <p:nvPr/>
        </p:nvSpPr>
        <p:spPr>
          <a:xfrm>
            <a:off x="4921476" y="5250996"/>
            <a:ext cx="3080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 output channel</a:t>
            </a:r>
          </a:p>
          <a:p>
            <a:pPr algn="ctr"/>
            <a:r>
              <a:rPr lang="en-US" sz="2400" b="1" dirty="0"/>
              <a:t>feature map</a:t>
            </a:r>
          </a:p>
        </p:txBody>
      </p:sp>
      <p:pic>
        <p:nvPicPr>
          <p:cNvPr id="300" name="Picture 299">
            <a:extLst>
              <a:ext uri="{FF2B5EF4-FFF2-40B4-BE49-F238E27FC236}">
                <a16:creationId xmlns:a16="http://schemas.microsoft.com/office/drawing/2014/main" id="{CD4C0CFB-A37C-432F-A872-421620C7C6E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3" y="3098899"/>
            <a:ext cx="1483778" cy="1217092"/>
          </a:xfrm>
          <a:prstGeom prst="rect">
            <a:avLst/>
          </a:prstGeom>
        </p:spPr>
      </p:pic>
      <p:sp>
        <p:nvSpPr>
          <p:cNvPr id="301" name="Rectangle 300">
            <a:extLst>
              <a:ext uri="{FF2B5EF4-FFF2-40B4-BE49-F238E27FC236}">
                <a16:creationId xmlns:a16="http://schemas.microsoft.com/office/drawing/2014/main" id="{A0622299-4F08-4E10-9E40-73AA93D80766}"/>
              </a:ext>
            </a:extLst>
          </p:cNvPr>
          <p:cNvSpPr/>
          <p:nvPr/>
        </p:nvSpPr>
        <p:spPr>
          <a:xfrm>
            <a:off x="2290277" y="25723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C5709FB2-C579-401E-98FF-15A2A1700B72}"/>
              </a:ext>
            </a:extLst>
          </p:cNvPr>
          <p:cNvSpPr/>
          <p:nvPr/>
        </p:nvSpPr>
        <p:spPr>
          <a:xfrm>
            <a:off x="2442677" y="27247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1133465E-16B6-4260-B297-56E62E50E1CA}"/>
              </a:ext>
            </a:extLst>
          </p:cNvPr>
          <p:cNvSpPr/>
          <p:nvPr/>
        </p:nvSpPr>
        <p:spPr>
          <a:xfrm>
            <a:off x="2595077" y="28771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93AE8ECC-6872-423C-8EB6-EE979A084060}"/>
              </a:ext>
            </a:extLst>
          </p:cNvPr>
          <p:cNvSpPr/>
          <p:nvPr/>
        </p:nvSpPr>
        <p:spPr>
          <a:xfrm>
            <a:off x="2132882" y="2459657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262B697C-4E1E-4100-A092-2A1E563617DA}"/>
              </a:ext>
            </a:extLst>
          </p:cNvPr>
          <p:cNvSpPr txBox="1"/>
          <p:nvPr/>
        </p:nvSpPr>
        <p:spPr>
          <a:xfrm>
            <a:off x="2520643" y="3529230"/>
            <a:ext cx="166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Stem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B90DA394-D367-42B7-8CEB-8E87844047B3}"/>
              </a:ext>
            </a:extLst>
          </p:cNvPr>
          <p:cNvSpPr txBox="1"/>
          <p:nvPr/>
        </p:nvSpPr>
        <p:spPr>
          <a:xfrm>
            <a:off x="362251" y="4406307"/>
            <a:ext cx="105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Image</a:t>
            </a:r>
            <a:endParaRPr lang="en-US" sz="2400" b="1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B78CABC-FB5C-4A41-ADEE-B1FBE9295048}"/>
              </a:ext>
            </a:extLst>
          </p:cNvPr>
          <p:cNvGrpSpPr/>
          <p:nvPr/>
        </p:nvGrpSpPr>
        <p:grpSpPr>
          <a:xfrm rot="16200000">
            <a:off x="8319658" y="3219035"/>
            <a:ext cx="3052037" cy="1141576"/>
            <a:chOff x="1969698" y="2335789"/>
            <a:chExt cx="7926520" cy="2781454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152F361-0F0C-406E-A790-32EC64149709}"/>
                </a:ext>
              </a:extLst>
            </p:cNvPr>
            <p:cNvSpPr/>
            <p:nvPr/>
          </p:nvSpPr>
          <p:spPr>
            <a:xfrm>
              <a:off x="1969698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F4592EF7-8840-46EC-8E4B-EF8814ED89DC}"/>
                </a:ext>
              </a:extLst>
            </p:cNvPr>
            <p:cNvSpPr/>
            <p:nvPr/>
          </p:nvSpPr>
          <p:spPr>
            <a:xfrm>
              <a:off x="3621188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CAD5AAA0-A086-4768-A13F-CC8815FFE26F}"/>
                </a:ext>
              </a:extLst>
            </p:cNvPr>
            <p:cNvSpPr/>
            <p:nvPr/>
          </p:nvSpPr>
          <p:spPr>
            <a:xfrm>
              <a:off x="5573374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C4F367F6-41CA-48CF-A9E5-C1D96DD2D0C0}"/>
                </a:ext>
              </a:extLst>
            </p:cNvPr>
            <p:cNvSpPr/>
            <p:nvPr/>
          </p:nvSpPr>
          <p:spPr>
            <a:xfrm>
              <a:off x="7525560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C01FF097-DB44-4A2D-9F69-87902ACB35CC}"/>
                </a:ext>
              </a:extLst>
            </p:cNvPr>
            <p:cNvSpPr/>
            <p:nvPr/>
          </p:nvSpPr>
          <p:spPr>
            <a:xfrm>
              <a:off x="9310727" y="2338968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AA7DE24E-6340-49B5-9613-846B61FBE2EA}"/>
                </a:ext>
              </a:extLst>
            </p:cNvPr>
            <p:cNvSpPr/>
            <p:nvPr/>
          </p:nvSpPr>
          <p:spPr>
            <a:xfrm>
              <a:off x="2032563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C709DEC-D43A-416D-9D21-3B2912E8B8F8}"/>
                </a:ext>
              </a:extLst>
            </p:cNvPr>
            <p:cNvSpPr/>
            <p:nvPr/>
          </p:nvSpPr>
          <p:spPr>
            <a:xfrm>
              <a:off x="3684053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D57531F4-39A2-42CA-8D57-F8E5F253C92F}"/>
                </a:ext>
              </a:extLst>
            </p:cNvPr>
            <p:cNvSpPr/>
            <p:nvPr/>
          </p:nvSpPr>
          <p:spPr>
            <a:xfrm>
              <a:off x="5636239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C5F6B681-B339-4249-906C-61DF49622833}"/>
                </a:ext>
              </a:extLst>
            </p:cNvPr>
            <p:cNvSpPr/>
            <p:nvPr/>
          </p:nvSpPr>
          <p:spPr>
            <a:xfrm>
              <a:off x="7588425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EA5BAE52-7D7A-4D64-B629-CB46E417603E}"/>
                </a:ext>
              </a:extLst>
            </p:cNvPr>
            <p:cNvSpPr/>
            <p:nvPr/>
          </p:nvSpPr>
          <p:spPr>
            <a:xfrm>
              <a:off x="9373592" y="4588505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A6D78D66-9961-496F-9163-25C8B7D04E7D}"/>
                </a:ext>
              </a:extLst>
            </p:cNvPr>
            <p:cNvCxnSpPr>
              <a:cxnSpLocks/>
              <a:stCxn id="313" idx="0"/>
              <a:endCxn id="308" idx="4"/>
            </p:cNvCxnSpPr>
            <p:nvPr/>
          </p:nvCxnSpPr>
          <p:spPr>
            <a:xfrm flipH="1" flipV="1">
              <a:off x="2231011" y="2857166"/>
              <a:ext cx="62865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13E8016E-D904-46F5-9D28-FCE564069C38}"/>
                </a:ext>
              </a:extLst>
            </p:cNvPr>
            <p:cNvCxnSpPr>
              <a:cxnSpLocks/>
              <a:stCxn id="314" idx="0"/>
            </p:cNvCxnSpPr>
            <p:nvPr/>
          </p:nvCxnSpPr>
          <p:spPr>
            <a:xfrm flipH="1" flipV="1">
              <a:off x="3876198" y="2878246"/>
              <a:ext cx="69168" cy="17176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D8FAAF57-3CEC-4226-A620-B4FBB27F8905}"/>
                </a:ext>
              </a:extLst>
            </p:cNvPr>
            <p:cNvCxnSpPr>
              <a:cxnSpLocks/>
              <a:stCxn id="315" idx="0"/>
            </p:cNvCxnSpPr>
            <p:nvPr/>
          </p:nvCxnSpPr>
          <p:spPr>
            <a:xfrm flipH="1" flipV="1">
              <a:off x="5833112" y="2867706"/>
              <a:ext cx="64440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05C6629C-7205-418C-8D1F-B0C44A0F4298}"/>
                </a:ext>
              </a:extLst>
            </p:cNvPr>
            <p:cNvCxnSpPr>
              <a:cxnSpLocks/>
              <a:stCxn id="316" idx="0"/>
            </p:cNvCxnSpPr>
            <p:nvPr/>
          </p:nvCxnSpPr>
          <p:spPr>
            <a:xfrm flipH="1" flipV="1">
              <a:off x="7790026" y="2857164"/>
              <a:ext cx="59712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03DDFB2-B116-4DE1-AE71-78FA39161629}"/>
                </a:ext>
              </a:extLst>
            </p:cNvPr>
            <p:cNvCxnSpPr>
              <a:cxnSpLocks/>
              <a:stCxn id="317" idx="0"/>
            </p:cNvCxnSpPr>
            <p:nvPr/>
          </p:nvCxnSpPr>
          <p:spPr>
            <a:xfrm flipH="1" flipV="1">
              <a:off x="9572041" y="2860343"/>
              <a:ext cx="62864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1AB10BE0-293C-4EE5-8BEC-B86C478395E0}"/>
                </a:ext>
              </a:extLst>
            </p:cNvPr>
            <p:cNvCxnSpPr>
              <a:cxnSpLocks/>
              <a:stCxn id="313" idx="0"/>
              <a:endCxn id="309" idx="3"/>
            </p:cNvCxnSpPr>
            <p:nvPr/>
          </p:nvCxnSpPr>
          <p:spPr>
            <a:xfrm flipV="1">
              <a:off x="2293876" y="2791352"/>
              <a:ext cx="1403849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EED96D00-56CB-444B-A547-2012C4623A2E}"/>
                </a:ext>
              </a:extLst>
            </p:cNvPr>
            <p:cNvCxnSpPr>
              <a:cxnSpLocks/>
              <a:stCxn id="313" idx="0"/>
              <a:endCxn id="310" idx="3"/>
            </p:cNvCxnSpPr>
            <p:nvPr/>
          </p:nvCxnSpPr>
          <p:spPr>
            <a:xfrm flipV="1">
              <a:off x="2293876" y="2791352"/>
              <a:ext cx="335603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0ECA35A8-1E82-442A-AB4B-533B94B8937C}"/>
                </a:ext>
              </a:extLst>
            </p:cNvPr>
            <p:cNvCxnSpPr>
              <a:cxnSpLocks/>
              <a:stCxn id="313" idx="0"/>
              <a:endCxn id="311" idx="3"/>
            </p:cNvCxnSpPr>
            <p:nvPr/>
          </p:nvCxnSpPr>
          <p:spPr>
            <a:xfrm flipV="1">
              <a:off x="2293876" y="2780812"/>
              <a:ext cx="530822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E4EA5F2E-1B5A-4838-923E-6C9FCD955D85}"/>
                </a:ext>
              </a:extLst>
            </p:cNvPr>
            <p:cNvCxnSpPr>
              <a:cxnSpLocks/>
              <a:stCxn id="313" idx="7"/>
              <a:endCxn id="312" idx="3"/>
            </p:cNvCxnSpPr>
            <p:nvPr/>
          </p:nvCxnSpPr>
          <p:spPr>
            <a:xfrm flipV="1">
              <a:off x="2478652" y="2783991"/>
              <a:ext cx="6908612" cy="187768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BD2CB0E4-74F0-4B96-BA5E-1B2875054990}"/>
                </a:ext>
              </a:extLst>
            </p:cNvPr>
            <p:cNvCxnSpPr>
              <a:cxnSpLocks/>
              <a:stCxn id="314" idx="0"/>
              <a:endCxn id="308" idx="5"/>
            </p:cNvCxnSpPr>
            <p:nvPr/>
          </p:nvCxnSpPr>
          <p:spPr>
            <a:xfrm flipH="1" flipV="1">
              <a:off x="2415787" y="2780812"/>
              <a:ext cx="1529579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4107CD9D-8C9F-43ED-8051-5E0245E95680}"/>
                </a:ext>
              </a:extLst>
            </p:cNvPr>
            <p:cNvCxnSpPr>
              <a:cxnSpLocks/>
              <a:stCxn id="314" idx="0"/>
              <a:endCxn id="310" idx="3"/>
            </p:cNvCxnSpPr>
            <p:nvPr/>
          </p:nvCxnSpPr>
          <p:spPr>
            <a:xfrm flipV="1">
              <a:off x="3945366" y="2791352"/>
              <a:ext cx="1704545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7229CFC1-01D6-4C98-9541-8B3E9A57C942}"/>
                </a:ext>
              </a:extLst>
            </p:cNvPr>
            <p:cNvCxnSpPr>
              <a:cxnSpLocks/>
              <a:stCxn id="314" idx="0"/>
              <a:endCxn id="311" idx="3"/>
            </p:cNvCxnSpPr>
            <p:nvPr/>
          </p:nvCxnSpPr>
          <p:spPr>
            <a:xfrm flipV="1">
              <a:off x="3945366" y="2780812"/>
              <a:ext cx="3656731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E1CD8AF4-5BE3-43F4-9E12-3EA489EEF952}"/>
                </a:ext>
              </a:extLst>
            </p:cNvPr>
            <p:cNvCxnSpPr>
              <a:cxnSpLocks/>
              <a:stCxn id="314" idx="7"/>
              <a:endCxn id="312" idx="3"/>
            </p:cNvCxnSpPr>
            <p:nvPr/>
          </p:nvCxnSpPr>
          <p:spPr>
            <a:xfrm flipV="1">
              <a:off x="4130142" y="2783991"/>
              <a:ext cx="5257122" cy="18882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06E4D1EB-1365-4DCC-BE87-58E330377293}"/>
                </a:ext>
              </a:extLst>
            </p:cNvPr>
            <p:cNvCxnSpPr>
              <a:cxnSpLocks/>
              <a:stCxn id="315" idx="0"/>
              <a:endCxn id="312" idx="3"/>
            </p:cNvCxnSpPr>
            <p:nvPr/>
          </p:nvCxnSpPr>
          <p:spPr>
            <a:xfrm flipV="1">
              <a:off x="5897552" y="2783991"/>
              <a:ext cx="3489712" cy="18118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2935BB59-4F03-4BFD-B214-94865921CB24}"/>
                </a:ext>
              </a:extLst>
            </p:cNvPr>
            <p:cNvCxnSpPr>
              <a:cxnSpLocks/>
              <a:stCxn id="315" idx="0"/>
              <a:endCxn id="311" idx="3"/>
            </p:cNvCxnSpPr>
            <p:nvPr/>
          </p:nvCxnSpPr>
          <p:spPr>
            <a:xfrm flipV="1">
              <a:off x="5897552" y="2780812"/>
              <a:ext cx="170454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D3C20F7F-D2F5-4C26-B7EB-6147FDE274B5}"/>
                </a:ext>
              </a:extLst>
            </p:cNvPr>
            <p:cNvCxnSpPr>
              <a:cxnSpLocks/>
              <a:stCxn id="315" idx="1"/>
              <a:endCxn id="309" idx="5"/>
            </p:cNvCxnSpPr>
            <p:nvPr/>
          </p:nvCxnSpPr>
          <p:spPr>
            <a:xfrm flipH="1" flipV="1">
              <a:off x="4067277" y="2791352"/>
              <a:ext cx="1645499" cy="1880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B077AEBB-2168-4BD0-A981-ED55743BCC4D}"/>
                </a:ext>
              </a:extLst>
            </p:cNvPr>
            <p:cNvCxnSpPr>
              <a:cxnSpLocks/>
              <a:stCxn id="315" idx="0"/>
              <a:endCxn id="308" idx="5"/>
            </p:cNvCxnSpPr>
            <p:nvPr/>
          </p:nvCxnSpPr>
          <p:spPr>
            <a:xfrm flipH="1" flipV="1">
              <a:off x="2415787" y="2780812"/>
              <a:ext cx="348176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97BA5BF3-EB90-413C-A485-720BE02F1039}"/>
                </a:ext>
              </a:extLst>
            </p:cNvPr>
            <p:cNvCxnSpPr>
              <a:cxnSpLocks/>
              <a:stCxn id="316" idx="0"/>
              <a:endCxn id="312" idx="4"/>
            </p:cNvCxnSpPr>
            <p:nvPr/>
          </p:nvCxnSpPr>
          <p:spPr>
            <a:xfrm flipV="1">
              <a:off x="7849738" y="2860345"/>
              <a:ext cx="1722302" cy="17249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194F5151-71FA-4A6F-A3F6-01E180F4B027}"/>
                </a:ext>
              </a:extLst>
            </p:cNvPr>
            <p:cNvCxnSpPr>
              <a:cxnSpLocks/>
              <a:stCxn id="316" idx="0"/>
              <a:endCxn id="308" idx="5"/>
            </p:cNvCxnSpPr>
            <p:nvPr/>
          </p:nvCxnSpPr>
          <p:spPr>
            <a:xfrm flipH="1" flipV="1">
              <a:off x="2415787" y="2780812"/>
              <a:ext cx="543395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E6F34ECE-F260-4D5D-AC0C-498CFF87DD85}"/>
                </a:ext>
              </a:extLst>
            </p:cNvPr>
            <p:cNvCxnSpPr>
              <a:cxnSpLocks/>
              <a:stCxn id="316" idx="1"/>
              <a:endCxn id="309" idx="5"/>
            </p:cNvCxnSpPr>
            <p:nvPr/>
          </p:nvCxnSpPr>
          <p:spPr>
            <a:xfrm flipH="1" flipV="1">
              <a:off x="4067277" y="2791352"/>
              <a:ext cx="3597685" cy="18703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B4C9CAD7-4B0C-4968-830B-83553D5EE65D}"/>
                </a:ext>
              </a:extLst>
            </p:cNvPr>
            <p:cNvCxnSpPr>
              <a:cxnSpLocks/>
              <a:stCxn id="316" idx="0"/>
              <a:endCxn id="310" idx="5"/>
            </p:cNvCxnSpPr>
            <p:nvPr/>
          </p:nvCxnSpPr>
          <p:spPr>
            <a:xfrm flipH="1" flipV="1">
              <a:off x="6019463" y="2791352"/>
              <a:ext cx="183027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7C67A873-6D5B-490B-8027-6626B5DF39E0}"/>
                </a:ext>
              </a:extLst>
            </p:cNvPr>
            <p:cNvCxnSpPr>
              <a:cxnSpLocks/>
              <a:stCxn id="317" idx="0"/>
              <a:endCxn id="310" idx="5"/>
            </p:cNvCxnSpPr>
            <p:nvPr/>
          </p:nvCxnSpPr>
          <p:spPr>
            <a:xfrm flipH="1" flipV="1">
              <a:off x="6019463" y="2791352"/>
              <a:ext cx="3615442" cy="17971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4F0307FA-FD73-4807-B211-E38FC2E2C4DA}"/>
                </a:ext>
              </a:extLst>
            </p:cNvPr>
            <p:cNvCxnSpPr>
              <a:cxnSpLocks/>
              <a:stCxn id="317" idx="1"/>
              <a:endCxn id="309" idx="5"/>
            </p:cNvCxnSpPr>
            <p:nvPr/>
          </p:nvCxnSpPr>
          <p:spPr>
            <a:xfrm flipH="1" flipV="1">
              <a:off x="4067277" y="2791352"/>
              <a:ext cx="5382852" cy="18735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AEEDEBE-E6AB-409A-88F3-E27D97BE4376}"/>
                </a:ext>
              </a:extLst>
            </p:cNvPr>
            <p:cNvCxnSpPr>
              <a:cxnSpLocks/>
              <a:stCxn id="317" idx="1"/>
              <a:endCxn id="308" idx="5"/>
            </p:cNvCxnSpPr>
            <p:nvPr/>
          </p:nvCxnSpPr>
          <p:spPr>
            <a:xfrm flipH="1" flipV="1">
              <a:off x="2415787" y="2780812"/>
              <a:ext cx="7034342" cy="18840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3195459D-D7B3-49F9-AED0-09C769405A2F}"/>
                </a:ext>
              </a:extLst>
            </p:cNvPr>
            <p:cNvCxnSpPr>
              <a:cxnSpLocks/>
              <a:stCxn id="317" idx="0"/>
              <a:endCxn id="311" idx="5"/>
            </p:cNvCxnSpPr>
            <p:nvPr/>
          </p:nvCxnSpPr>
          <p:spPr>
            <a:xfrm flipH="1" flipV="1">
              <a:off x="7971649" y="2780812"/>
              <a:ext cx="1663256" cy="180769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4" name="TextBox 343">
            <a:extLst>
              <a:ext uri="{FF2B5EF4-FFF2-40B4-BE49-F238E27FC236}">
                <a16:creationId xmlns:a16="http://schemas.microsoft.com/office/drawing/2014/main" id="{05EAE85B-C3D7-4AE4-BCD2-ED4A123A36ED}"/>
              </a:ext>
            </a:extLst>
          </p:cNvPr>
          <p:cNvSpPr txBox="1"/>
          <p:nvPr/>
        </p:nvSpPr>
        <p:spPr>
          <a:xfrm>
            <a:off x="10703859" y="3552307"/>
            <a:ext cx="138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Inference</a:t>
            </a:r>
            <a:endParaRPr lang="en-US" sz="2400" b="1" dirty="0"/>
          </a:p>
        </p:txBody>
      </p:sp>
      <p:sp>
        <p:nvSpPr>
          <p:cNvPr id="345" name="Arrow: Right 344">
            <a:extLst>
              <a:ext uri="{FF2B5EF4-FFF2-40B4-BE49-F238E27FC236}">
                <a16:creationId xmlns:a16="http://schemas.microsoft.com/office/drawing/2014/main" id="{E754818C-98AE-42C6-ADF2-2CF704A9C316}"/>
              </a:ext>
            </a:extLst>
          </p:cNvPr>
          <p:cNvSpPr/>
          <p:nvPr/>
        </p:nvSpPr>
        <p:spPr>
          <a:xfrm>
            <a:off x="1846947" y="344912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Arrow: Right 345">
            <a:extLst>
              <a:ext uri="{FF2B5EF4-FFF2-40B4-BE49-F238E27FC236}">
                <a16:creationId xmlns:a16="http://schemas.microsoft.com/office/drawing/2014/main" id="{77B7A9DF-A375-4BD3-AEE8-9D2B369D659C}"/>
              </a:ext>
            </a:extLst>
          </p:cNvPr>
          <p:cNvSpPr/>
          <p:nvPr/>
        </p:nvSpPr>
        <p:spPr>
          <a:xfrm>
            <a:off x="4719420" y="3502473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Arrow: Right 346">
            <a:extLst>
              <a:ext uri="{FF2B5EF4-FFF2-40B4-BE49-F238E27FC236}">
                <a16:creationId xmlns:a16="http://schemas.microsoft.com/office/drawing/2014/main" id="{B9BC9476-D661-4EFD-A3B6-4062E466E0E5}"/>
              </a:ext>
            </a:extLst>
          </p:cNvPr>
          <p:cNvSpPr/>
          <p:nvPr/>
        </p:nvSpPr>
        <p:spPr>
          <a:xfrm>
            <a:off x="8988080" y="3588887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Arrow: Right 347">
            <a:extLst>
              <a:ext uri="{FF2B5EF4-FFF2-40B4-BE49-F238E27FC236}">
                <a16:creationId xmlns:a16="http://schemas.microsoft.com/office/drawing/2014/main" id="{0818C0F0-3255-4888-B365-648FC3A68F2A}"/>
              </a:ext>
            </a:extLst>
          </p:cNvPr>
          <p:cNvSpPr/>
          <p:nvPr/>
        </p:nvSpPr>
        <p:spPr>
          <a:xfrm>
            <a:off x="10516885" y="3568984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Arrow: Right 348">
            <a:extLst>
              <a:ext uri="{FF2B5EF4-FFF2-40B4-BE49-F238E27FC236}">
                <a16:creationId xmlns:a16="http://schemas.microsoft.com/office/drawing/2014/main" id="{507B0617-A3CD-4F8E-ADCD-05D81C1D9C68}"/>
              </a:ext>
            </a:extLst>
          </p:cNvPr>
          <p:cNvSpPr/>
          <p:nvPr/>
        </p:nvSpPr>
        <p:spPr>
          <a:xfrm>
            <a:off x="8024726" y="357634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5220C6F3-5D84-4C97-B958-4C7E5D72218E}"/>
              </a:ext>
            </a:extLst>
          </p:cNvPr>
          <p:cNvSpPr/>
          <p:nvPr/>
        </p:nvSpPr>
        <p:spPr>
          <a:xfrm rot="16200000">
            <a:off x="7286809" y="3628865"/>
            <a:ext cx="2642183" cy="5165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Flatten feature map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C9FCC78E-464C-41CB-B784-A09675EADD64}"/>
              </a:ext>
            </a:extLst>
          </p:cNvPr>
          <p:cNvSpPr txBox="1"/>
          <p:nvPr/>
        </p:nvSpPr>
        <p:spPr>
          <a:xfrm>
            <a:off x="8842111" y="5372645"/>
            <a:ext cx="1971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Task specific head</a:t>
            </a:r>
          </a:p>
        </p:txBody>
      </p:sp>
    </p:spTree>
    <p:extLst>
      <p:ext uri="{BB962C8B-B14F-4D97-AF65-F5344CB8AC3E}">
        <p14:creationId xmlns:p14="http://schemas.microsoft.com/office/powerpoint/2010/main" val="386094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/>
      <p:bldP spid="301" grpId="0" animBg="1"/>
      <p:bldP spid="302" grpId="0" animBg="1"/>
      <p:bldP spid="303" grpId="0" animBg="1"/>
      <p:bldP spid="304" grpId="0" animBg="1"/>
      <p:bldP spid="305" grpId="0"/>
      <p:bldP spid="306" grpId="0"/>
      <p:bldP spid="344" grpId="0"/>
      <p:bldP spid="345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C7FB2-4DE4-F7D3-3DD5-BBE26899A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B9AD-5CD7-4FC2-9DF5-BB6B110B3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Hybrid CNN +Transformer Models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Making Transformers Efficient 2 </a:t>
            </a:r>
          </a:p>
        </p:txBody>
      </p:sp>
    </p:spTree>
    <p:extLst>
      <p:ext uri="{BB962C8B-B14F-4D97-AF65-F5344CB8AC3E}">
        <p14:creationId xmlns:p14="http://schemas.microsoft.com/office/powerpoint/2010/main" val="6939692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AB3B7-1D83-DFDE-245A-7F096DDE4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2EFCA-C332-0F7E-B65E-D1F7FA0C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1164A-2C03-07ED-162F-121C59E31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6041962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V2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optimizes accuracy performance and maintains efficiency using hybrid CNN-transformer architecture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Optimize performance across 3 dimensions 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Inference time and throughput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Accuracy 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Key updates for SWIN shifting windows hard to manage on mobile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26775-4867-E8CA-1F02-2D1E424A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562" y="1030715"/>
            <a:ext cx="5532525" cy="5313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062B6-9148-6590-0802-247D515BF2EF}"/>
              </a:ext>
            </a:extLst>
          </p:cNvPr>
          <p:cNvSpPr txBox="1"/>
          <p:nvPr/>
        </p:nvSpPr>
        <p:spPr>
          <a:xfrm>
            <a:off x="8211359" y="6374195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02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734A6-508B-1CC1-7D64-9C12A2E3A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533A81-0CDC-7B32-3BAA-07AEE027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AFF669-415C-3DDB-FEED-123F15BAF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455" y="1568151"/>
            <a:ext cx="2308863" cy="2508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2F5F0-ACC0-E4DE-8900-5845CBD0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BABBB-D166-E520-D612-37BFF18E8D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Token mixer layers replaced with feed forward network (FFN) layers with pure CNNs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FFN layer uses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CONV layers for up-down sampling</a:t>
                </a: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activation maintained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Single residual loop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5"/>
                <a:stretch>
                  <a:fillRect l="-2326" t="-1107" r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34D1FB-2500-8B3B-3113-97AA53DE8F77}"/>
              </a:ext>
            </a:extLst>
          </p:cNvPr>
          <p:cNvCxnSpPr>
            <a:cxnSpLocks/>
          </p:cNvCxnSpPr>
          <p:nvPr/>
        </p:nvCxnSpPr>
        <p:spPr>
          <a:xfrm flipH="1" flipV="1">
            <a:off x="6460671" y="1779814"/>
            <a:ext cx="985158" cy="76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F7078-A6BA-C3C5-DDF6-5FF05FFB207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215243"/>
            <a:ext cx="1410040" cy="1126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43F70D0-BEDA-6424-1E22-4D11AB00E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4746CA-4E5C-63F6-61C8-A55D6004DED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471057"/>
            <a:ext cx="1410040" cy="18995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F4A640-E513-6483-6090-E6DAB43355D2}"/>
              </a:ext>
            </a:extLst>
          </p:cNvPr>
          <p:cNvCxnSpPr>
            <a:cxnSpLocks/>
          </p:cNvCxnSpPr>
          <p:nvPr/>
        </p:nvCxnSpPr>
        <p:spPr>
          <a:xfrm flipH="1" flipV="1">
            <a:off x="6232071" y="3728357"/>
            <a:ext cx="1213758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304535-B974-7BB1-CACC-A4F171666DA0}"/>
              </a:ext>
            </a:extLst>
          </p:cNvPr>
          <p:cNvSpPr txBox="1"/>
          <p:nvPr/>
        </p:nvSpPr>
        <p:spPr>
          <a:xfrm>
            <a:off x="4590548" y="643968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89FCA-9775-8DE6-FE33-6E2913254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AE5518-B2D9-F418-D618-BE3C13B7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14" y="1782760"/>
            <a:ext cx="5415642" cy="3959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A00879-50A4-2D49-C0AD-F5B4CB76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083AF-2CDE-12AA-731F-1189BA8001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56514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Gaussian error linear units,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GeLU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activation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GeLU is a nonlinear activation based on Gaussian error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𝐺𝑒𝐿𝑈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has smooth transition at 0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 vanishing gradient around 0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  <a:blipFill>
                <a:blip r:embed="rId4"/>
                <a:stretch>
                  <a:fillRect l="-1869" t="-2132" r="-1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41DD9C1-607A-66EB-D4E4-2F2D554E3310}"/>
              </a:ext>
            </a:extLst>
          </p:cNvPr>
          <p:cNvSpPr txBox="1"/>
          <p:nvPr/>
        </p:nvSpPr>
        <p:spPr>
          <a:xfrm>
            <a:off x="7962700" y="5796628"/>
            <a:ext cx="243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From Papers With Code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7FCB3D-5F5C-F569-C686-4A0F3CEEC5F8}"/>
              </a:ext>
            </a:extLst>
          </p:cNvPr>
          <p:cNvCxnSpPr>
            <a:cxnSpLocks/>
          </p:cNvCxnSpPr>
          <p:nvPr/>
        </p:nvCxnSpPr>
        <p:spPr>
          <a:xfrm flipV="1">
            <a:off x="5633357" y="3976494"/>
            <a:ext cx="4169229" cy="450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AC11B-2312-1B26-B158-51B58AB0A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C17068-30AB-9EBA-9C6F-4F9DBA4D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244" y="3945048"/>
            <a:ext cx="2134843" cy="2796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2B6FB-8704-1EE4-1F21-CFA78817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45A5-CF6F-F3D0-AABD-E29AE2C9E8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Modified MHSA block boosts performance by 0.3% with no increase in complexity or latency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×3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DW CONV adds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local information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 values, V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MLP add communications between heads, a.k.a. a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talking head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4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F49BE5-4A42-6578-01D4-3D03C06419EE}"/>
              </a:ext>
            </a:extLst>
          </p:cNvPr>
          <p:cNvCxnSpPr>
            <a:cxnSpLocks/>
          </p:cNvCxnSpPr>
          <p:nvPr/>
        </p:nvCxnSpPr>
        <p:spPr>
          <a:xfrm flipH="1">
            <a:off x="5545211" y="2617797"/>
            <a:ext cx="2020796" cy="1387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124B28-DC51-AAFF-0C80-D7AF88AA28BA}"/>
              </a:ext>
            </a:extLst>
          </p:cNvPr>
          <p:cNvCxnSpPr>
            <a:cxnSpLocks/>
          </p:cNvCxnSpPr>
          <p:nvPr/>
        </p:nvCxnSpPr>
        <p:spPr>
          <a:xfrm flipH="1">
            <a:off x="5052713" y="4005259"/>
            <a:ext cx="2664823" cy="134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1E49EDC-E282-91D0-EDAF-E23BDC165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D00728-6DBD-D12F-B80C-4AA449218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67F497-1F99-0086-AF78-97033C3BC060}"/>
              </a:ext>
            </a:extLst>
          </p:cNvPr>
          <p:cNvCxnSpPr>
            <a:cxnSpLocks/>
          </p:cNvCxnSpPr>
          <p:nvPr/>
        </p:nvCxnSpPr>
        <p:spPr>
          <a:xfrm flipH="1">
            <a:off x="6307087" y="5026587"/>
            <a:ext cx="1258920" cy="519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1FB9A4-FE17-E53A-2A0C-DEC828C87FBD}"/>
              </a:ext>
            </a:extLst>
          </p:cNvPr>
          <p:cNvCxnSpPr>
            <a:cxnSpLocks/>
          </p:cNvCxnSpPr>
          <p:nvPr/>
        </p:nvCxnSpPr>
        <p:spPr>
          <a:xfrm flipH="1">
            <a:off x="6307087" y="5026587"/>
            <a:ext cx="1258920" cy="977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A697C1-DFD5-0ED4-AD25-791A939449FA}"/>
              </a:ext>
            </a:extLst>
          </p:cNvPr>
          <p:cNvSpPr txBox="1"/>
          <p:nvPr/>
        </p:nvSpPr>
        <p:spPr>
          <a:xfrm>
            <a:off x="4371773" y="170944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9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6F7AB-2E65-C110-C40E-472913CD6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766EE0-D70F-42CD-3664-83F24326A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73AAD-5531-0CFD-063E-ED904758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FEBF-EB43-6D00-E01F-605BE2429D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4-Layer model found to provide optimal trade-off of complexity, latency, and accuracy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Layer scales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 FFN layers provide inductive bias from CNN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local-global attention layers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896524-B902-B6A8-8BF9-73496040382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2520043"/>
            <a:ext cx="5812971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E2032C-DCCC-6BBC-61FC-BCA5984F945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3722914"/>
            <a:ext cx="5812971" cy="778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E3587D-BB34-5830-C07C-CE41A900F666}"/>
              </a:ext>
            </a:extLst>
          </p:cNvPr>
          <p:cNvCxnSpPr>
            <a:cxnSpLocks/>
          </p:cNvCxnSpPr>
          <p:nvPr/>
        </p:nvCxnSpPr>
        <p:spPr>
          <a:xfrm flipH="1" flipV="1">
            <a:off x="1801586" y="5089071"/>
            <a:ext cx="5666014" cy="419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F4A7B3-6779-395B-9E4B-FB4DD82EB8E0}"/>
              </a:ext>
            </a:extLst>
          </p:cNvPr>
          <p:cNvCxnSpPr>
            <a:cxnSpLocks/>
          </p:cNvCxnSpPr>
          <p:nvPr/>
        </p:nvCxnSpPr>
        <p:spPr>
          <a:xfrm flipH="1">
            <a:off x="1736271" y="5546271"/>
            <a:ext cx="5731329" cy="620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C7223D-5FAD-17F8-0223-C27CDD492823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2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539A-125C-D49E-8E3C-EA2B5A741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66BA59-69FF-3793-CF11-0C8DD82F6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32" y="1496659"/>
            <a:ext cx="1807413" cy="2634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A6E732-D88C-C8C8-8EFD-DAC38D23F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9E952-F101-9FBB-1047-CC76A8A070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First local-global attention layer uses fairly standard architecture   </a:t>
                </a:r>
              </a:p>
              <a:p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Down sample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fixed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to reduce quadratic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stride dot product attention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Up sample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scale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02F4C7-1DD2-C0A8-C7C2-ADEB91375F81}"/>
              </a:ext>
            </a:extLst>
          </p:cNvPr>
          <p:cNvCxnSpPr>
            <a:cxnSpLocks/>
          </p:cNvCxnSpPr>
          <p:nvPr/>
        </p:nvCxnSpPr>
        <p:spPr>
          <a:xfrm flipH="1" flipV="1">
            <a:off x="3363686" y="1796143"/>
            <a:ext cx="1616528" cy="1224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18A6D5-4C47-9428-85D7-30448C84B3EF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2188029"/>
            <a:ext cx="1551214" cy="1943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948479-77C6-3E2A-F2BB-8C2F88CC2626}"/>
              </a:ext>
            </a:extLst>
          </p:cNvPr>
          <p:cNvCxnSpPr>
            <a:cxnSpLocks/>
          </p:cNvCxnSpPr>
          <p:nvPr/>
        </p:nvCxnSpPr>
        <p:spPr>
          <a:xfrm flipH="1" flipV="1">
            <a:off x="3548743" y="3020786"/>
            <a:ext cx="1431471" cy="1670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6FC26A-9AFA-7D78-EFAC-CF64A73978EE}"/>
              </a:ext>
            </a:extLst>
          </p:cNvPr>
          <p:cNvCxnSpPr>
            <a:cxnSpLocks/>
          </p:cNvCxnSpPr>
          <p:nvPr/>
        </p:nvCxnSpPr>
        <p:spPr>
          <a:xfrm flipH="1" flipV="1">
            <a:off x="3325586" y="3429000"/>
            <a:ext cx="1654628" cy="1986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96C704-2F25-4D7A-20A3-9061F4EF0EC8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3F56D4-7DFE-916E-66F8-1ED5FA43A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B807EC-D30E-109B-EAD6-CE40D9F6D094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3864429"/>
            <a:ext cx="1507671" cy="217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3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E25B-2FAD-D59E-D399-D0564B47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ED50BD-070A-BC06-0180-160115888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478" y="4155353"/>
            <a:ext cx="2031122" cy="2637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2C6F6B-329F-BC52-2703-70144047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ECC26-9053-E42E-6BDA-EDC48514E4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Second local-global modified attention layer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Dual-path down sample uses max pooling and DWCONV past to reduce query, , by half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𝑂𝑢𝑡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CONV layer in residual loop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self attention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 r="-2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81ACB6-5649-15CB-F0BD-13A0984B64AD}"/>
              </a:ext>
            </a:extLst>
          </p:cNvPr>
          <p:cNvCxnSpPr>
            <a:cxnSpLocks/>
          </p:cNvCxnSpPr>
          <p:nvPr/>
        </p:nvCxnSpPr>
        <p:spPr>
          <a:xfrm flipH="1">
            <a:off x="3498347" y="2460171"/>
            <a:ext cx="1481867" cy="19128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8B6A24-54EC-9A55-FCB4-9F3EA043F0E4}"/>
              </a:ext>
            </a:extLst>
          </p:cNvPr>
          <p:cNvCxnSpPr>
            <a:cxnSpLocks/>
          </p:cNvCxnSpPr>
          <p:nvPr/>
        </p:nvCxnSpPr>
        <p:spPr>
          <a:xfrm flipH="1">
            <a:off x="3853543" y="3075214"/>
            <a:ext cx="1126671" cy="17961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1398C-E292-9FEF-B59B-F001E3F2A627}"/>
              </a:ext>
            </a:extLst>
          </p:cNvPr>
          <p:cNvCxnSpPr>
            <a:cxnSpLocks/>
          </p:cNvCxnSpPr>
          <p:nvPr/>
        </p:nvCxnSpPr>
        <p:spPr>
          <a:xfrm flipH="1">
            <a:off x="2618014" y="4871357"/>
            <a:ext cx="2362200" cy="299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2CE1F4-2659-04DF-2BF0-5998A7C1B4EE}"/>
              </a:ext>
            </a:extLst>
          </p:cNvPr>
          <p:cNvCxnSpPr>
            <a:cxnSpLocks/>
          </p:cNvCxnSpPr>
          <p:nvPr/>
        </p:nvCxnSpPr>
        <p:spPr>
          <a:xfrm flipH="1">
            <a:off x="3706586" y="5431971"/>
            <a:ext cx="1273628" cy="419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A81143-003C-EAA3-E8F9-AE53CD8F4EF5}"/>
              </a:ext>
            </a:extLst>
          </p:cNvPr>
          <p:cNvSpPr txBox="1"/>
          <p:nvPr/>
        </p:nvSpPr>
        <p:spPr>
          <a:xfrm>
            <a:off x="2500492" y="1922111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858B5-73CB-951B-5CA6-90A1FBE2E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98C519-BD5F-85A5-EBCA-739A3FF8F23E}"/>
              </a:ext>
            </a:extLst>
          </p:cNvPr>
          <p:cNvCxnSpPr>
            <a:cxnSpLocks/>
          </p:cNvCxnSpPr>
          <p:nvPr/>
        </p:nvCxnSpPr>
        <p:spPr>
          <a:xfrm flipH="1">
            <a:off x="3614057" y="6003471"/>
            <a:ext cx="1366157" cy="391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0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9A38E-2481-90FC-1640-2A3DB6AFA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5D8A2-9C39-8E40-0418-B22C91F2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81934-4863-38DD-61BD-E749A4CA3B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3" y="940525"/>
            <a:ext cx="11692743" cy="16393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The architectural details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V2 are optimized through a series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ablation studies 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At each step the accuracy, latency and complexity are evaluated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CB199-7BE2-6292-0A28-B8D4C64CCAB2}"/>
              </a:ext>
            </a:extLst>
          </p:cNvPr>
          <p:cNvSpPr txBox="1"/>
          <p:nvPr/>
        </p:nvSpPr>
        <p:spPr>
          <a:xfrm>
            <a:off x="5017529" y="637963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Li, et.al., 2023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C3FC90-9D0C-8B47-CC2E-CFCC79A9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17" y="2616620"/>
            <a:ext cx="10458726" cy="37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build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globally sensitive feature maps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(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comprise several components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Sequence of image patches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Multi-headed self-attention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on massive datasets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computationally complex for training and inference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state-of-the-art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performance requires greater computation compared to CNN architectures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components of transformer architecture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 attention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Recurrent architecture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on massive datasets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Prue transformer architectures use no convolutional layers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Hybrid architectures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combine convolutional and transformer layers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Often effectively getting the best of both architectures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</a:rPr>
              <a:t>Contrastive self-supervised learning for </a:t>
            </a:r>
            <a:r>
              <a:rPr lang="en-GB" sz="2800" b="1" dirty="0">
                <a:latin typeface="+mn-lt"/>
                <a:ea typeface="Segoe UI" panose="020B0502040204020203" pitchFamily="34" charset="0"/>
              </a:rPr>
              <a:t>transformation-invariant </a:t>
            </a:r>
            <a:r>
              <a:rPr lang="en-GB" sz="2800" dirty="0">
                <a:latin typeface="+mn-lt"/>
                <a:ea typeface="Segoe UI" panose="020B0502040204020203" pitchFamily="34" charset="0"/>
              </a:rPr>
              <a:t>pre-training   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Sharpness-aware minimization (SAM)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improves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training and generalization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Error rate declines with combination of larger (complex) model and larger training dataset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1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Shifting Window (SWIN) Transformer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Making Transformers Efficient 1 </a:t>
            </a:r>
          </a:p>
        </p:txBody>
      </p:sp>
    </p:spTree>
    <p:extLst>
      <p:ext uri="{BB962C8B-B14F-4D97-AF65-F5344CB8AC3E}">
        <p14:creationId xmlns:p14="http://schemas.microsoft.com/office/powerpoint/2010/main" val="35878198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Toward Efficient Transformer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Efficient deep neural network architectures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trade-off three performance metrics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1912402"/>
            <a:ext cx="5952721" cy="438389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Complexity and model parameters: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more complex models have higher capacity but harder to train, need larger datasets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Error rate for task: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measure of model effectiveness for task 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Throughput: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how fast can the NN perform inference, inverse of inference time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EB6F456-91D3-CA99-2C69-49A2CE2A2492}"/>
              </a:ext>
            </a:extLst>
          </p:cNvPr>
          <p:cNvSpPr/>
          <p:nvPr/>
        </p:nvSpPr>
        <p:spPr>
          <a:xfrm>
            <a:off x="7046407" y="2636688"/>
            <a:ext cx="4689126" cy="328078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F39105-3300-C6FF-4764-2FE41B46069D}"/>
              </a:ext>
            </a:extLst>
          </p:cNvPr>
          <p:cNvSpPr txBox="1">
            <a:spLocks/>
          </p:cNvSpPr>
          <p:nvPr/>
        </p:nvSpPr>
        <p:spPr>
          <a:xfrm>
            <a:off x="7901354" y="1788607"/>
            <a:ext cx="3176954" cy="97187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1E9E99-D903-B6EF-7C51-C0F55F277DEE}"/>
              </a:ext>
            </a:extLst>
          </p:cNvPr>
          <p:cNvSpPr txBox="1">
            <a:spLocks/>
          </p:cNvSpPr>
          <p:nvPr/>
        </p:nvSpPr>
        <p:spPr>
          <a:xfrm>
            <a:off x="10358113" y="5908565"/>
            <a:ext cx="1833887" cy="867373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Error rate for task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D7030E-EB54-FBBA-E975-99C5CCA313C7}"/>
              </a:ext>
            </a:extLst>
          </p:cNvPr>
          <p:cNvSpPr txBox="1">
            <a:spLocks/>
          </p:cNvSpPr>
          <p:nvPr/>
        </p:nvSpPr>
        <p:spPr>
          <a:xfrm>
            <a:off x="6227885" y="5856312"/>
            <a:ext cx="2045678" cy="48461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Throughput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3543DA-4F18-6142-9F65-F59CA0F6BDFE}"/>
              </a:ext>
            </a:extLst>
          </p:cNvPr>
          <p:cNvSpPr/>
          <p:nvPr/>
        </p:nvSpPr>
        <p:spPr>
          <a:xfrm>
            <a:off x="9284677" y="4513385"/>
            <a:ext cx="169985" cy="1699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BE762A7-41DB-7A0E-936E-409E149AC712}"/>
              </a:ext>
            </a:extLst>
          </p:cNvPr>
          <p:cNvSpPr/>
          <p:nvPr/>
        </p:nvSpPr>
        <p:spPr>
          <a:xfrm rot="16200000">
            <a:off x="9089101" y="3945267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0D8B458-0C0F-071C-EF9B-31E73C5FAE80}"/>
              </a:ext>
            </a:extLst>
          </p:cNvPr>
          <p:cNvSpPr/>
          <p:nvPr/>
        </p:nvSpPr>
        <p:spPr>
          <a:xfrm rot="2043448">
            <a:off x="9576706" y="4710992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08928F-06F2-28AD-43E4-559540F1BB6A}"/>
              </a:ext>
            </a:extLst>
          </p:cNvPr>
          <p:cNvSpPr/>
          <p:nvPr/>
        </p:nvSpPr>
        <p:spPr>
          <a:xfrm rot="8800608">
            <a:off x="8600975" y="4717399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2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0" grpId="0"/>
      <p:bldP spid="11" grpId="0" animBg="1"/>
      <p:bldP spid="14" grpId="0" animBg="1"/>
      <p:bldP spid="15" grpId="0" animBg="1"/>
      <p:bldP spid="1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9E5B0-4CC1-B6F2-CDC4-C162C2108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ABF78-04F6-CF30-D12A-10D203CA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6818C-1BFA-342A-D61C-04D10B84CA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Shifted Window (SWIN) transformer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introduces more efferent transformer architecture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architectures have quadratic complexity with increasing resolution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High inference time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Limited resolution limits possible tasks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Successful with classification, uses low resolution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Poor fit to tasks requiring high resolution, e.g. segmentation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using shifting windows to reduce complexity </a:t>
            </a:r>
          </a:p>
        </p:txBody>
      </p:sp>
    </p:spTree>
    <p:extLst>
      <p:ext uri="{BB962C8B-B14F-4D97-AF65-F5344CB8AC3E}">
        <p14:creationId xmlns:p14="http://schemas.microsoft.com/office/powerpoint/2010/main" val="143714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A4B2F-3402-89B2-8381-0C92F9A5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BD37C-9BB3-724C-BB99-2D4EF957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CF15B-B3F4-09CB-D6A4-F169446216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530DF-6777-65EC-F7E9-345AEBBF15AB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uses hierarchy of scales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sliding windows to accommodate different scales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881DF-C9E0-B108-434C-444A03BF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49" y="1568048"/>
            <a:ext cx="7063974" cy="404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6D8CC-3158-8FCD-71AD-9B8FB539BD3B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59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windows to accommodate different scales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Shifting windows may improve global attention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The shifting method reduces computation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DBB62-352F-FD7F-4C5F-BCE1A5232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02" y="2252036"/>
            <a:ext cx="6693199" cy="25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967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Why is the SWIN Transformer efficient?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Computational complexity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using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patches, with a complexity 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quadratic in patch size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h𝑤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 complexity of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SWIN transformer is linear in patch size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windows</a:t>
                </a:r>
                <a:r>
                  <a:rPr lang="en-US" sz="2800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h𝑤𝐶</m:t>
                      </m:r>
                    </m:oMath>
                  </m:oMathPara>
                </a14:m>
                <a:endParaRPr lang="en-US" sz="2800" dirty="0"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SWIN transformer is linear in patch size,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!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  <a:blipFill>
                <a:blip r:embed="rId3"/>
                <a:stretch>
                  <a:fillRect l="-1058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44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C4DDAC-A886-0859-6DF8-EAB384A0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841" y="4296254"/>
            <a:ext cx="6866317" cy="2472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331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cyclic shift for efficiency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7" y="1623753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uses efficient cyclic shifts generated with key update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15657E-45DF-092E-AC90-69D09261E165}"/>
              </a:ext>
            </a:extLst>
          </p:cNvPr>
          <p:cNvCxnSpPr>
            <a:cxnSpLocks/>
          </p:cNvCxnSpPr>
          <p:nvPr/>
        </p:nvCxnSpPr>
        <p:spPr>
          <a:xfrm flipH="1">
            <a:off x="7492538" y="3283370"/>
            <a:ext cx="1307869" cy="1094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68AF8A-B222-5224-C7FB-67C9CA401474}"/>
              </a:ext>
            </a:extLst>
          </p:cNvPr>
          <p:cNvCxnSpPr>
            <a:cxnSpLocks/>
          </p:cNvCxnSpPr>
          <p:nvPr/>
        </p:nvCxnSpPr>
        <p:spPr>
          <a:xfrm>
            <a:off x="2371898" y="2561746"/>
            <a:ext cx="2322022" cy="1655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E94A8F-0729-1B63-2045-85E074D10838}"/>
              </a:ext>
            </a:extLst>
          </p:cNvPr>
          <p:cNvSpPr txBox="1">
            <a:spLocks/>
          </p:cNvSpPr>
          <p:nvPr/>
        </p:nvSpPr>
        <p:spPr>
          <a:xfrm>
            <a:off x="6875144" y="2419480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Masking prevents leakage across non-adjacent tokens (patches)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835125-98CB-6268-6A8A-01BBEFCABDE2}"/>
              </a:ext>
            </a:extLst>
          </p:cNvPr>
          <p:cNvCxnSpPr>
            <a:cxnSpLocks/>
          </p:cNvCxnSpPr>
          <p:nvPr/>
        </p:nvCxnSpPr>
        <p:spPr>
          <a:xfrm flipH="1">
            <a:off x="8800407" y="3283370"/>
            <a:ext cx="44335" cy="933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45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C76F3-4BB3-9120-DCBB-D419FB2F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9708A-F13A-47D0-02A6-0E1FDFA7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EAE42-F425-1194-7E0D-441AC71DA3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different attention block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38090-0151-0C89-2DFD-32636C26E118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5871113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block uses Window-Multi-Headed Self-Attention (W-MSA)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linear activation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MSA, SW-MSA, updates from shifted window mask, from key update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See paper for details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12EFB6-B25B-5981-78E3-CB7C75B418C1}"/>
              </a:ext>
            </a:extLst>
          </p:cNvPr>
          <p:cNvSpPr txBox="1"/>
          <p:nvPr/>
        </p:nvSpPr>
        <p:spPr>
          <a:xfrm>
            <a:off x="7522262" y="642778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99771-1EF7-C71C-32F6-F997D5514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281" y="1636267"/>
            <a:ext cx="4593934" cy="47915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D58953-FC7F-51C6-9031-DF5B098F2890}"/>
              </a:ext>
            </a:extLst>
          </p:cNvPr>
          <p:cNvCxnSpPr>
            <a:cxnSpLocks/>
          </p:cNvCxnSpPr>
          <p:nvPr/>
        </p:nvCxnSpPr>
        <p:spPr>
          <a:xfrm flipV="1">
            <a:off x="3993397" y="3348725"/>
            <a:ext cx="3117662" cy="683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18C267-E5D0-A66A-3E8B-3370AE45F98B}"/>
              </a:ext>
            </a:extLst>
          </p:cNvPr>
          <p:cNvCxnSpPr>
            <a:cxnSpLocks/>
          </p:cNvCxnSpPr>
          <p:nvPr/>
        </p:nvCxnSpPr>
        <p:spPr>
          <a:xfrm>
            <a:off x="4959927" y="2876204"/>
            <a:ext cx="2072640" cy="1540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24CFEB-4974-9D8D-5F86-B761E55D9089}"/>
              </a:ext>
            </a:extLst>
          </p:cNvPr>
          <p:cNvCxnSpPr>
            <a:cxnSpLocks/>
          </p:cNvCxnSpPr>
          <p:nvPr/>
        </p:nvCxnSpPr>
        <p:spPr>
          <a:xfrm flipV="1">
            <a:off x="5946371" y="4693920"/>
            <a:ext cx="3325091" cy="199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18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62987-F7E6-E91E-7DAC-1074DF9EA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5A74-5730-B46B-942A-52D6C9C1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C6F8B-4A0D-8641-4B12-6FC419E0E5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696" y="779049"/>
            <a:ext cx="11525250" cy="55710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employs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patch merging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achieve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multi-scale attention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20219-5AC9-C46E-6C72-E6659B35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65" y="3113928"/>
            <a:ext cx="11467397" cy="3456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CD2A1D-D596-A0CB-C8C0-0FE9910235A6}"/>
              </a:ext>
            </a:extLst>
          </p:cNvPr>
          <p:cNvSpPr txBox="1"/>
          <p:nvPr/>
        </p:nvSpPr>
        <p:spPr>
          <a:xfrm>
            <a:off x="5497526" y="6488668"/>
            <a:ext cx="221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E345E-F26E-AA07-8FE7-46D0A1BA8DBA}"/>
              </a:ext>
            </a:extLst>
          </p:cNvPr>
          <p:cNvCxnSpPr>
            <a:cxnSpLocks/>
          </p:cNvCxnSpPr>
          <p:nvPr/>
        </p:nvCxnSpPr>
        <p:spPr>
          <a:xfrm flipH="1">
            <a:off x="2527867" y="1894114"/>
            <a:ext cx="150019" cy="21174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embedding transforms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4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×4×3=48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pixel values per patch to C values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  <a:blipFill>
                <a:blip r:embed="rId5"/>
                <a:stretch>
                  <a:fillRect l="-1028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Linearly scales by dividing patches and multiplying C by 2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Patch resolutions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  <a:blipFill>
                <a:blip r:embed="rId6"/>
                <a:stretch>
                  <a:fillRect l="-1509" t="-5590" r="-216" b="-1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0FA5F8-A988-E3D7-E20D-82F047AF690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453950" y="2944997"/>
            <a:ext cx="54689" cy="278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9277A6-97B0-25F0-D8FA-C6F665C7CAD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1273001" cy="309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0D96D9-57EA-4C2C-65BE-5B05D08E71F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3143800" cy="2909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88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Attention for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592948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5453015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achieves near state-of-the-art performance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3642521" y="4003479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0CEAD-1A2B-D15B-6A01-EE0F97B13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90" y="-3440"/>
            <a:ext cx="4386152" cy="68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840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1DF6-6527-D560-F5B3-E1DAA1700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654E-F86A-39B6-64B7-16F2A6319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Optimization For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26805167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have proved easy to train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Inductive biases work in CNNs favor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Localization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trained on massive data sets using augmentation and self-supervised learning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generalization can be poor.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</p:txBody>
      </p:sp>
    </p:spTree>
    <p:extLst>
      <p:ext uri="{BB962C8B-B14F-4D97-AF65-F5344CB8AC3E}">
        <p14:creationId xmlns:p14="http://schemas.microsoft.com/office/powerpoint/2010/main" val="191084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DDACC-2081-0575-D781-12C53B88B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25" y="2390504"/>
            <a:ext cx="5982076" cy="31231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1" y="1681844"/>
            <a:ext cx="5729969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 this problem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cross entropy loss surface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152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B/16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Gradients loss function for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localized and extreme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compared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!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Localized and extreme gradients explain difficult training and poor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89518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proposed using  sharpness-aware minimizer (SAM) proposed by 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Forest, et.al., 2021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Now implemented as </a:t>
            </a:r>
            <a:r>
              <a:rPr lang="en-US" sz="2400" dirty="0">
                <a:latin typeface="+mn-lt"/>
                <a:cs typeface="Segoe UI" panose="020B0502040204020203" pitchFamily="34" charset="0"/>
                <a:hlinkClick r:id="rId5"/>
              </a:rPr>
              <a:t>Sharpness-Aware-Minimization-TensorFlow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SGD optimizers only minimize gradient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SGD optimizers incorporate no smoothness constraint into the loss function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Poor smoothness of loss function surface makes training and generalization difficult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Rough loss services change rapidly with small changes in data values   </a:t>
            </a:r>
          </a:p>
        </p:txBody>
      </p:sp>
    </p:spTree>
    <p:extLst>
      <p:ext uri="{BB962C8B-B14F-4D97-AF65-F5344CB8AC3E}">
        <p14:creationId xmlns:p14="http://schemas.microsoft.com/office/powerpoint/2010/main" val="44609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proposed by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Forest, et.al., 2021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uses loss function with smoothness term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≤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𝜌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+ ℇ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Loss is minimized over some neighborhood,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rather than just locally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𝜀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𝑡𝑟𝑎𝑖𝑛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neighborhood size hyperparameter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  <a:blipFill>
                <a:blip r:embed="rId4"/>
                <a:stretch>
                  <a:fillRect l="-1058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22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 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2" y="1681844"/>
            <a:ext cx="5276024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SAM smooths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loss function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Eliminates extreme gradients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Larger ‘flat’ area around minimum improves generalization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D37F6-4629-DC4A-4A77-FC67229E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597" y="2525485"/>
            <a:ext cx="2880174" cy="2817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9229A-55FB-93CD-8442-0C358612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971" y="2525486"/>
            <a:ext cx="2841582" cy="2817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64D68-F93D-5FBC-2D73-735B0F02857D}"/>
              </a:ext>
            </a:extLst>
          </p:cNvPr>
          <p:cNvSpPr txBox="1"/>
          <p:nvPr/>
        </p:nvSpPr>
        <p:spPr>
          <a:xfrm>
            <a:off x="7892143" y="5644244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5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996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9"/>
            <a:ext cx="11525250" cy="248847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SAM reduces the largest eigenvalue of the Hessian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Loss increases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Error rate decreases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8DDE-2D52-3982-38EE-C86B8D5C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27" y="3220411"/>
            <a:ext cx="8356088" cy="3505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06643" y="4973120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6361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8"/>
            <a:ext cx="11525250" cy="26506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Both SAM and data augmentation improve model performance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SAM and data augmentation is best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ResNet-152 gives better performance for smaller training dataset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21AB2-3B53-DAE3-51FA-239F1F128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34" y="3625497"/>
            <a:ext cx="9198223" cy="26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6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creates better defined global attention map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Smoother loss function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less localized attention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  <a:blipFill>
                <a:blip r:embed="rId3"/>
                <a:stretch>
                  <a:fillRect l="-1058" t="-3413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3C1C-8FE0-2B3F-2C7E-67C41C61D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0" y="2677467"/>
            <a:ext cx="9394373" cy="41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22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Images of real-world scenes have a significant spatial extent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Non-local attention adds non-local behavior to model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weights which pixels are most important in scene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contains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pixel specific activations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is computed using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45563</TotalTime>
  <Words>4146</Words>
  <Application>Microsoft Office PowerPoint</Application>
  <PresentationFormat>Widescreen</PresentationFormat>
  <Paragraphs>649</Paragraphs>
  <Slides>89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Cambria Math</vt:lpstr>
      <vt:lpstr>Segoe</vt:lpstr>
      <vt:lpstr>Segoe UI</vt:lpstr>
      <vt:lpstr>Segoe UI Light</vt:lpstr>
      <vt:lpstr>1_Office Theme</vt:lpstr>
      <vt:lpstr>CSCI E-25 Computer Vision</vt:lpstr>
      <vt:lpstr>    Transformers for Computer Vision </vt:lpstr>
      <vt:lpstr>    Transformers for Computer Vision </vt:lpstr>
      <vt:lpstr>    Transformers for Computer Vision </vt:lpstr>
      <vt:lpstr>    Transformers for Computer Vision </vt:lpstr>
      <vt:lpstr>Convolutional Neural Networks</vt:lpstr>
      <vt:lpstr>    Transformers for Computer Vision </vt:lpstr>
      <vt:lpstr>Attention for Computer Vision</vt:lpstr>
      <vt:lpstr>Attention for CV</vt:lpstr>
      <vt:lpstr>    Attention for CV</vt:lpstr>
      <vt:lpstr>Attention for CV</vt:lpstr>
      <vt:lpstr>Attention for CV</vt:lpstr>
      <vt:lpstr>Attention for CV</vt:lpstr>
      <vt:lpstr>Attention for CV</vt:lpstr>
      <vt:lpstr>Attention for CV</vt:lpstr>
      <vt:lpstr>Attention for CV</vt:lpstr>
      <vt:lpstr>Transformer Architecture</vt:lpstr>
      <vt:lpstr>Transformer layer</vt:lpstr>
      <vt:lpstr>Transformer Layer</vt:lpstr>
      <vt:lpstr>Transformer Layer</vt:lpstr>
      <vt:lpstr>Vision Transformer (ViT) Architecture</vt:lpstr>
      <vt:lpstr>Vision Transformer (ViT) Architecture </vt:lpstr>
      <vt:lpstr>Why Use Patches? </vt:lpstr>
      <vt:lpstr>Why Do We Need Positional Encoding? </vt:lpstr>
      <vt:lpstr>Why Do We Need Positional Encoding? </vt:lpstr>
      <vt:lpstr>Why Do We Need Positional Encoding? </vt:lpstr>
      <vt:lpstr>Family of ViT Architectures   </vt:lpstr>
      <vt:lpstr>How Does the ViT Performance Compare?</vt:lpstr>
      <vt:lpstr>Attention Activations </vt:lpstr>
      <vt:lpstr>Attention Characteristics  </vt:lpstr>
      <vt:lpstr>Deficiencies of ViT Architecture</vt:lpstr>
      <vt:lpstr>Self-Supervised Learning for CV</vt:lpstr>
      <vt:lpstr>How Do We Train a CV Transformer Model?  </vt:lpstr>
      <vt:lpstr>How Do We Train a CV Transformer Model?  </vt:lpstr>
      <vt:lpstr>How Do We Train a CV Transformer Model?  </vt:lpstr>
      <vt:lpstr>Self-Supervised Learning</vt:lpstr>
      <vt:lpstr>Self-Supervised Learning</vt:lpstr>
      <vt:lpstr>Self-Supervised Learning</vt:lpstr>
      <vt:lpstr>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Scaling Vision Transformers </vt:lpstr>
      <vt:lpstr>Scaling Vision Transformers </vt:lpstr>
      <vt:lpstr>Scaling Vision Transformers </vt:lpstr>
      <vt:lpstr>Scaling Vision Transformers </vt:lpstr>
      <vt:lpstr>Scaling Vision Transformers </vt:lpstr>
      <vt:lpstr>What Do Transformers See?</vt:lpstr>
      <vt:lpstr>What Do Transformers See</vt:lpstr>
      <vt:lpstr>What Do Transformers See</vt:lpstr>
      <vt:lpstr>What Do Transformers See</vt:lpstr>
      <vt:lpstr>Hybrid CNN +Transformer Models Making Transformers Efficient 2 </vt:lpstr>
      <vt:lpstr>EfficientFormer V2 </vt:lpstr>
      <vt:lpstr>EfficientFormer V2</vt:lpstr>
      <vt:lpstr>EfficientFormer V2</vt:lpstr>
      <vt:lpstr>EfficientFormer V2</vt:lpstr>
      <vt:lpstr>EfficientFormer V2</vt:lpstr>
      <vt:lpstr>EfficientFormer V2</vt:lpstr>
      <vt:lpstr>EfficientFormer V2</vt:lpstr>
      <vt:lpstr>EfficientFormer V2 </vt:lpstr>
      <vt:lpstr>    Summary</vt:lpstr>
      <vt:lpstr>    Summary</vt:lpstr>
      <vt:lpstr>Shifting Window (SWIN) Transformer Making Transformers Efficient 1 </vt:lpstr>
      <vt:lpstr>Toward Efficient Transformer Models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Optimization For Vision Transformers 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1442</cp:revision>
  <cp:lastPrinted>2019-03-10T03:16:43Z</cp:lastPrinted>
  <dcterms:created xsi:type="dcterms:W3CDTF">2013-02-15T23:12:42Z</dcterms:created>
  <dcterms:modified xsi:type="dcterms:W3CDTF">2026-02-20T03:24:32Z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